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0" r:id="rId2"/>
    <p:sldId id="266" r:id="rId3"/>
    <p:sldId id="282" r:id="rId4"/>
    <p:sldId id="283" r:id="rId5"/>
    <p:sldId id="284" r:id="rId6"/>
    <p:sldId id="285" r:id="rId7"/>
    <p:sldId id="286" r:id="rId8"/>
    <p:sldId id="287" r:id="rId9"/>
    <p:sldId id="288" r:id="rId10"/>
    <p:sldId id="256" r:id="rId11"/>
    <p:sldId id="267" r:id="rId12"/>
    <p:sldId id="268" r:id="rId13"/>
    <p:sldId id="264" r:id="rId14"/>
    <p:sldId id="269" r:id="rId15"/>
    <p:sldId id="257" r:id="rId16"/>
    <p:sldId id="271" r:id="rId17"/>
    <p:sldId id="261" r:id="rId18"/>
    <p:sldId id="263" r:id="rId19"/>
    <p:sldId id="258" r:id="rId20"/>
    <p:sldId id="279" r:id="rId21"/>
    <p:sldId id="260" r:id="rId22"/>
    <p:sldId id="272"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20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1C92A-C0A2-4F2D-B0A2-3D77A2D0A504}" type="datetimeFigureOut">
              <a:rPr lang="en-US" smtClean="0"/>
              <a:pPr/>
              <a:t>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A1039-C813-45FC-B46C-CE7D2AA66B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A1039-C813-45FC-B46C-CE7D2AA66B1A}"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m824@yahoo.com" TargetMode="External"/><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file:///F:\&#1605;&#1575;&#1607;1\apo15g%5b1%5d.mp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file:///F:\&#1605;&#1575;&#1607;1\vmoon2.m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file:///F:\&#1605;&#1575;&#1607;1\vmoon2.m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file:///F:\&#1605;&#1575;&#1607;1\The%20Moon%20And%20Tides.htm"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file:///F:\&#1605;&#1575;&#1607;1\eSpace.avi" TargetMode="External"/><Relationship Id="rId5" Type="http://schemas.openxmlformats.org/officeDocument/2006/relationships/oleObject" Target="../embeddings/oleObject1.bin"/><Relationship Id="rId4" Type="http://schemas.openxmlformats.org/officeDocument/2006/relationships/hyperlink" Target="file:///F:\&#1605;&#1575;&#1607;1\vmoon2.m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24000"/>
          </a:srgb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096962"/>
          </a:xfrm>
        </p:spPr>
        <p:txBody>
          <a:bodyPr/>
          <a:lstStyle/>
          <a:p>
            <a:pPr rtl="1"/>
            <a:r>
              <a:rPr lang="fa-IR" b="1" i="1" dirty="0" smtClean="0">
                <a:solidFill>
                  <a:srgbClr val="FF0000"/>
                </a:solidFill>
              </a:rPr>
              <a:t>ماه - </a:t>
            </a:r>
            <a:r>
              <a:rPr lang="en-US" b="1" i="1" dirty="0" smtClean="0">
                <a:solidFill>
                  <a:srgbClr val="FF0000"/>
                </a:solidFill>
              </a:rPr>
              <a:t>Moon</a:t>
            </a:r>
            <a:endParaRPr lang="en-US" b="1" i="1" dirty="0">
              <a:solidFill>
                <a:srgbClr val="FF0000"/>
              </a:solidFill>
            </a:endParaRPr>
          </a:p>
        </p:txBody>
      </p:sp>
      <p:pic>
        <p:nvPicPr>
          <p:cNvPr id="1026" name="Picture 2" descr="E:\moon1sm.gif"/>
          <p:cNvPicPr>
            <a:picLocks noGrp="1" noChangeAspect="1" noChangeArrowheads="1"/>
          </p:cNvPicPr>
          <p:nvPr>
            <p:ph sz="half" idx="1"/>
          </p:nvPr>
        </p:nvPicPr>
        <p:blipFill>
          <a:blip r:embed="rId2"/>
          <a:stretch>
            <a:fillRect/>
          </a:stretch>
        </p:blipFill>
        <p:spPr bwMode="auto">
          <a:xfrm>
            <a:off x="457200" y="1524000"/>
            <a:ext cx="5029200" cy="4953000"/>
          </a:xfrm>
          <a:prstGeom prst="rect">
            <a:avLst/>
          </a:prstGeom>
          <a:noFill/>
        </p:spPr>
      </p:pic>
      <p:sp>
        <p:nvSpPr>
          <p:cNvPr id="8" name="Content Placeholder 7"/>
          <p:cNvSpPr>
            <a:spLocks noGrp="1"/>
          </p:cNvSpPr>
          <p:nvPr>
            <p:ph sz="half" idx="2"/>
          </p:nvPr>
        </p:nvSpPr>
        <p:spPr>
          <a:xfrm>
            <a:off x="5715000" y="1600200"/>
            <a:ext cx="2971800" cy="4800600"/>
          </a:xfrm>
        </p:spPr>
        <p:txBody>
          <a:bodyPr/>
          <a:lstStyle/>
          <a:p>
            <a:pPr algn="r" rtl="1"/>
            <a:endParaRPr lang="fa-IR" dirty="0" smtClean="0"/>
          </a:p>
          <a:p>
            <a:pPr algn="r" rtl="1"/>
            <a:r>
              <a:rPr lang="fa-IR" sz="2000" b="1" i="1" dirty="0" smtClean="0">
                <a:solidFill>
                  <a:srgbClr val="FF0000"/>
                </a:solidFill>
              </a:rPr>
              <a:t>تهیه کننده:</a:t>
            </a:r>
          </a:p>
          <a:p>
            <a:pPr algn="ctr" rtl="1">
              <a:buNone/>
            </a:pPr>
            <a:r>
              <a:rPr lang="fa-IR" sz="2000" b="1" i="1" dirty="0" smtClean="0">
                <a:solidFill>
                  <a:srgbClr val="FF0000"/>
                </a:solidFill>
              </a:rPr>
              <a:t>بابک مستوفی زاده- منطقه 2 </a:t>
            </a:r>
          </a:p>
          <a:p>
            <a:pPr algn="ctr" rtl="1">
              <a:buNone/>
            </a:pPr>
            <a:r>
              <a:rPr lang="en-US" sz="2000" b="1" i="1" dirty="0" smtClean="0">
                <a:solidFill>
                  <a:srgbClr val="FF0000"/>
                </a:solidFill>
                <a:hlinkClick r:id="rId3"/>
              </a:rPr>
              <a:t>bm824@yahoo.com</a:t>
            </a:r>
            <a:endParaRPr lang="en-US" sz="2000" b="1" i="1" dirty="0" smtClean="0">
              <a:solidFill>
                <a:srgbClr val="FF0000"/>
              </a:solidFill>
            </a:endParaRPr>
          </a:p>
          <a:p>
            <a:pPr algn="ctr" rtl="1">
              <a:buNone/>
            </a:pPr>
            <a:r>
              <a:rPr lang="en-US" sz="2000" b="1" i="1" smtClean="0">
                <a:solidFill>
                  <a:srgbClr val="FF0000"/>
                </a:solidFill>
              </a:rPr>
              <a:t>09123175864</a:t>
            </a:r>
            <a:endParaRPr lang="fa-IR" sz="2000" b="1" i="1" dirty="0" smtClean="0">
              <a:solidFill>
                <a:srgbClr val="FF0000"/>
              </a:solidFill>
            </a:endParaRPr>
          </a:p>
          <a:p>
            <a:pPr algn="r" rtl="1">
              <a:buNone/>
            </a:pPr>
            <a:endParaRPr lang="en-US" sz="2000" b="1" i="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alpha val="48000"/>
          </a:srgb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609600"/>
          </a:xfrm>
        </p:spPr>
        <p:txBody>
          <a:bodyPr>
            <a:normAutofit/>
          </a:bodyPr>
          <a:lstStyle/>
          <a:p>
            <a:pPr rtl="1"/>
            <a:r>
              <a:rPr lang="fa-IR" sz="2800" b="1" dirty="0" smtClean="0">
                <a:solidFill>
                  <a:srgbClr val="FF0000"/>
                </a:solidFill>
              </a:rPr>
              <a:t>کلیات </a:t>
            </a:r>
            <a:endParaRPr lang="en-US" sz="2800" b="1" dirty="0">
              <a:solidFill>
                <a:srgbClr val="FF0000"/>
              </a:solidFill>
            </a:endParaRPr>
          </a:p>
        </p:txBody>
      </p:sp>
      <p:sp>
        <p:nvSpPr>
          <p:cNvPr id="5" name="Content Placeholder 4"/>
          <p:cNvSpPr>
            <a:spLocks noGrp="1"/>
          </p:cNvSpPr>
          <p:nvPr>
            <p:ph idx="1"/>
          </p:nvPr>
        </p:nvSpPr>
        <p:spPr>
          <a:xfrm>
            <a:off x="304800" y="685800"/>
            <a:ext cx="8610600" cy="5943600"/>
          </a:xfrm>
        </p:spPr>
        <p:txBody>
          <a:bodyPr>
            <a:normAutofit lnSpcReduction="10000"/>
          </a:bodyPr>
          <a:lstStyle/>
          <a:p>
            <a:pPr algn="just" rtl="1"/>
            <a:r>
              <a:rPr lang="fa-IR" sz="1400" b="1" dirty="0" smtClean="0"/>
              <a:t>کره ماه جسم آسمانی است که در حال چرخش به دور خود و زمین می باشد.</a:t>
            </a:r>
          </a:p>
          <a:p>
            <a:pPr algn="just" rtl="1"/>
            <a:r>
              <a:rPr lang="fa-IR" sz="1400" b="1" dirty="0" smtClean="0"/>
              <a:t>فاصله ی ماه از زمین </a:t>
            </a:r>
            <a:r>
              <a:rPr lang="en-US" sz="1400" b="1" dirty="0" smtClean="0"/>
              <a:t>384000km</a:t>
            </a:r>
            <a:r>
              <a:rPr lang="fa-IR" sz="1400" b="1" dirty="0" smtClean="0"/>
              <a:t> و شعاع آن </a:t>
            </a:r>
            <a:r>
              <a:rPr lang="en-US" sz="1400" b="1" dirty="0" smtClean="0"/>
              <a:t>1700km</a:t>
            </a:r>
            <a:r>
              <a:rPr lang="fa-IR" sz="1400" b="1" dirty="0" smtClean="0"/>
              <a:t> می باشد.دمای ماه در سطح روشن رو به زمین </a:t>
            </a:r>
            <a:r>
              <a:rPr lang="en-US" sz="1400" b="1" dirty="0" smtClean="0"/>
              <a:t>100C</a:t>
            </a:r>
            <a:r>
              <a:rPr lang="fa-IR" sz="1400" b="1" dirty="0" smtClean="0"/>
              <a:t> و در قسمت تاریک آن </a:t>
            </a:r>
            <a:r>
              <a:rPr lang="en-US" sz="1400" b="1" dirty="0" smtClean="0"/>
              <a:t>155C</a:t>
            </a:r>
            <a:r>
              <a:rPr lang="fa-IR" sz="1400" b="1" dirty="0" smtClean="0"/>
              <a:t>- </a:t>
            </a:r>
            <a:r>
              <a:rPr lang="fa-IR" sz="1400" b="1" dirty="0" smtClean="0"/>
              <a:t>است.</a:t>
            </a:r>
          </a:p>
          <a:p>
            <a:pPr algn="just" rtl="1"/>
            <a:r>
              <a:rPr lang="fa-IR" sz="1400" b="1" dirty="0" smtClean="0"/>
              <a:t>شتاب جاذبه در سطح کره ی ماه </a:t>
            </a:r>
            <a:r>
              <a:rPr lang="en-US" sz="1400" b="1" dirty="0" smtClean="0"/>
              <a:t>1.6m/s</a:t>
            </a:r>
            <a:r>
              <a:rPr lang="en-US" sz="1400" b="1" baseline="30000" dirty="0" smtClean="0"/>
              <a:t>2</a:t>
            </a:r>
            <a:r>
              <a:rPr lang="fa-IR" sz="1400" b="1" baseline="-25000" dirty="0" smtClean="0"/>
              <a:t> </a:t>
            </a:r>
            <a:r>
              <a:rPr lang="fa-IR" sz="1400" b="1" dirty="0" smtClean="0"/>
              <a:t> وچگالی آن </a:t>
            </a:r>
            <a:r>
              <a:rPr lang="en-US" sz="1400" b="1" dirty="0" smtClean="0"/>
              <a:t>3.37g/cm</a:t>
            </a:r>
            <a:r>
              <a:rPr lang="en-US" sz="1400" b="1" baseline="30000" dirty="0" smtClean="0"/>
              <a:t>3</a:t>
            </a:r>
            <a:r>
              <a:rPr lang="fa-IR" sz="1400" b="1" baseline="-25000" dirty="0" smtClean="0"/>
              <a:t> </a:t>
            </a:r>
            <a:r>
              <a:rPr lang="fa-IR" sz="1400" b="1" dirty="0" smtClean="0"/>
              <a:t> است که با چگالی سنگهای بازالتی زمینی مطابقت می کند.</a:t>
            </a:r>
          </a:p>
          <a:p>
            <a:pPr algn="just" rtl="1"/>
            <a:r>
              <a:rPr lang="fa-IR" sz="1400" b="1" dirty="0" smtClean="0"/>
              <a:t>به علت جاذبه ی بسیار کم ،ماه نتوانسته است که اتمسفری را پیرامون خود تشکیل بدهد بنابراین همه ی اجسام در سطح ماه با یک سرعت سقوط و هم زمان به سطح ماه می رسند.</a:t>
            </a:r>
          </a:p>
          <a:p>
            <a:pPr algn="just" rtl="1"/>
            <a:r>
              <a:rPr lang="fa-IR" sz="1400" b="1" dirty="0" smtClean="0"/>
              <a:t>به علت فقدان اتمسفر،فرسایش سنگهای ماه اندک و مربوط به برخورد ریز شهابها،بادهای خورشیدی و نوسانات دمایی می باشد.</a:t>
            </a:r>
          </a:p>
          <a:p>
            <a:pPr algn="just" rtl="1"/>
            <a:r>
              <a:rPr lang="fa-IR" sz="1400" b="1" dirty="0" smtClean="0"/>
              <a:t>برای اولین بار در سال 1969 سفینه ی سرنشین دار ناسا موسوم به 11 </a:t>
            </a:r>
            <a:r>
              <a:rPr lang="en-US" sz="1400" b="1" dirty="0" smtClean="0"/>
              <a:t>Apollo</a:t>
            </a:r>
            <a:r>
              <a:rPr lang="fa-IR" sz="1400" b="1" dirty="0" smtClean="0"/>
              <a:t> بر سطح ماه فرود آمد.تا سال 1972 تعداد 6 فرود دیگر بر سطح ماه انجام گرفت و در طی این مدت مطالعات متعددی بر روی سطح این سیاره صورت گرفت.</a:t>
            </a:r>
          </a:p>
          <a:p>
            <a:pPr algn="just" rtl="1"/>
            <a:r>
              <a:rPr lang="fa-IR" sz="1400" b="1" dirty="0" smtClean="0"/>
              <a:t>سفینه ی </a:t>
            </a:r>
            <a:r>
              <a:rPr lang="en-US" sz="1400" b="1" dirty="0" smtClean="0"/>
              <a:t>Apollo 11</a:t>
            </a:r>
            <a:r>
              <a:rPr lang="fa-IR" sz="1400" b="1" dirty="0" smtClean="0"/>
              <a:t> به همراه خود نزدیک به </a:t>
            </a:r>
            <a:r>
              <a:rPr lang="en-US" sz="1400" b="1" dirty="0" smtClean="0"/>
              <a:t>kg</a:t>
            </a:r>
            <a:r>
              <a:rPr lang="fa-IR" sz="1400" b="1" dirty="0" smtClean="0"/>
              <a:t>400 از نمونه های سنگ و خاک سطح ماه را به زمین آورد.بررسی ها بر روی این نمونه ها نشان دادند که سن تشکیل کره ماه مشابه زمین و در حدود </a:t>
            </a:r>
            <a:r>
              <a:rPr lang="en-US" sz="1400" b="1" dirty="0" smtClean="0"/>
              <a:t>4.5</a:t>
            </a:r>
            <a:r>
              <a:rPr lang="fa-IR" sz="1400" b="1" dirty="0" smtClean="0"/>
              <a:t> میلیارد سال پیش می باشد و ترکیب بازالتی  را دارند.</a:t>
            </a:r>
          </a:p>
          <a:p>
            <a:pPr algn="just" rtl="1"/>
            <a:r>
              <a:rPr lang="fa-IR" sz="1400" b="1" dirty="0" smtClean="0"/>
              <a:t>مناطق سطحی ماه شامل مناطق روشن تر که نواحی مرتفع ماه را تشکیل می دهند (</a:t>
            </a:r>
            <a:r>
              <a:rPr lang="en-US" sz="1400" b="1" dirty="0" smtClean="0"/>
              <a:t>high lands</a:t>
            </a:r>
            <a:r>
              <a:rPr lang="fa-IR" sz="1400" b="1" dirty="0" smtClean="0"/>
              <a:t>) و مناطق تیره تر که مناطق پست و دشت های ماه را تشکیل می دهند به نام </a:t>
            </a:r>
            <a:r>
              <a:rPr lang="en-US" sz="1400" b="1" dirty="0" smtClean="0"/>
              <a:t>Maria</a:t>
            </a:r>
            <a:r>
              <a:rPr lang="fa-IR" sz="1400" b="1" dirty="0" smtClean="0"/>
              <a:t>(مار) .</a:t>
            </a:r>
          </a:p>
          <a:p>
            <a:pPr algn="just" rtl="1"/>
            <a:r>
              <a:rPr lang="fa-IR" sz="1400" b="1" dirty="0" smtClean="0"/>
              <a:t>بخش عمده ای از سطح ماه تحت برخوردهای متعدد متئوریتها قرار داشته است و دهانه های برخوردی همانند دهانه های آتشفشانها در سطح آن به وجود آمده اند.تعداد این دهانه ها در سمت پشتی ماه بیشتر است.کره ماه در  طی یک میلیارد سال اول تشکیل خود متحمل شدیدترین برخوردهای متئوریتی قرار داشته است.برخوردهای شدید در </a:t>
            </a:r>
            <a:r>
              <a:rPr lang="en-US" sz="1400" b="1" dirty="0" smtClean="0"/>
              <a:t>3.9</a:t>
            </a:r>
            <a:r>
              <a:rPr lang="fa-IR" sz="1400" b="1" dirty="0" smtClean="0"/>
              <a:t> میلیارد سال پیش شکستگی ها و مناطق ضعفی را در گوشته و پوسته ی در حال سرد شدن ماه ایجاد نمودند که از طریق آنها بعدها بازالتهای جلگه ای به بیرون فوران یافتند.گستردگی زیاد پهنه های بازالتی در برخی مناطق حاکی از پایین بودن چسبندگی و سرعت برون ریزی بالای ماگمای بازالتی از محل شکستگی ها می باشد.  </a:t>
            </a:r>
          </a:p>
          <a:p>
            <a:pPr algn="just" rtl="1"/>
            <a:endParaRPr lang="fa-IR" sz="1400" b="1" dirty="0" smtClean="0"/>
          </a:p>
          <a:p>
            <a:pPr algn="just" rtl="1"/>
            <a:endParaRPr lang="fa-IR" sz="1400" b="1" dirty="0" smtClean="0"/>
          </a:p>
          <a:p>
            <a:pPr algn="just" rtl="1"/>
            <a:endParaRPr lang="fa-IR" sz="1400" b="1" dirty="0" smtClean="0"/>
          </a:p>
          <a:p>
            <a:pPr algn="just" rtl="1"/>
            <a:endParaRPr lang="fa-IR" sz="1400" b="1" dirty="0" smtClean="0"/>
          </a:p>
          <a:p>
            <a:pPr algn="just" rtl="1"/>
            <a:endParaRPr lang="fa-IR" sz="1400" b="1" dirty="0" smtClean="0"/>
          </a:p>
          <a:p>
            <a:pPr algn="just" rtl="1"/>
            <a:endParaRPr lang="fa-IR" sz="1400" b="1" dirty="0" smtClean="0"/>
          </a:p>
          <a:p>
            <a:pPr algn="just" rtl="1"/>
            <a:endParaRPr lang="fa-IR" sz="1400" b="1" dirty="0" smtClean="0"/>
          </a:p>
          <a:p>
            <a:pPr algn="ctr" rtl="1">
              <a:buNone/>
            </a:pPr>
            <a:r>
              <a:rPr lang="fa-IR" sz="1400" b="1" dirty="0" smtClean="0"/>
              <a:t>    تصویری از نیمرخ یک دهانه ی برخوردی</a:t>
            </a:r>
          </a:p>
        </p:txBody>
      </p:sp>
      <p:pic>
        <p:nvPicPr>
          <p:cNvPr id="6" name="Picture 2"/>
          <p:cNvPicPr>
            <a:picLocks noChangeAspect="1" noChangeArrowheads="1"/>
          </p:cNvPicPr>
          <p:nvPr/>
        </p:nvPicPr>
        <p:blipFill>
          <a:blip r:embed="rId2"/>
          <a:srcRect l="22641" t="35356" r="18432" b="39390"/>
          <a:stretch>
            <a:fillRect/>
          </a:stretch>
        </p:blipFill>
        <p:spPr bwMode="auto">
          <a:xfrm>
            <a:off x="1828800" y="4572000"/>
            <a:ext cx="5638800" cy="1524000"/>
          </a:xfrm>
          <a:prstGeom prst="rect">
            <a:avLst/>
          </a:prstGeom>
          <a:noFill/>
          <a:ln w="9525">
            <a:noFill/>
            <a:miter lim="800000"/>
            <a:headEnd/>
            <a:tailEnd/>
          </a:ln>
          <a:effectLst/>
        </p:spPr>
      </p:pic>
      <p:sp>
        <p:nvSpPr>
          <p:cNvPr id="7" name="Action Button: Movie 6">
            <a:hlinkClick r:id="rId3" action="ppaction://hlinkfile" highlightClick="1"/>
          </p:cNvPr>
          <p:cNvSpPr/>
          <p:nvPr/>
        </p:nvSpPr>
        <p:spPr>
          <a:xfrm>
            <a:off x="5181600" y="1828800"/>
            <a:ext cx="762000" cy="152400"/>
          </a:xfrm>
          <a:prstGeom prst="actionButtonMovi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alpha val="3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fa-IR" sz="2800" b="1" i="1" dirty="0" smtClean="0">
                <a:solidFill>
                  <a:srgbClr val="FF0000"/>
                </a:solidFill>
              </a:rPr>
              <a:t>ساختمان درونی ماه </a:t>
            </a:r>
            <a:endParaRPr lang="en-US" sz="2800" b="1" i="1" dirty="0">
              <a:solidFill>
                <a:srgbClr val="FF0000"/>
              </a:solidFill>
            </a:endParaRPr>
          </a:p>
        </p:txBody>
      </p:sp>
      <p:sp>
        <p:nvSpPr>
          <p:cNvPr id="3" name="Content Placeholder 2"/>
          <p:cNvSpPr>
            <a:spLocks noGrp="1"/>
          </p:cNvSpPr>
          <p:nvPr>
            <p:ph idx="1"/>
          </p:nvPr>
        </p:nvSpPr>
        <p:spPr>
          <a:xfrm>
            <a:off x="304800" y="1066800"/>
            <a:ext cx="8610600" cy="5486400"/>
          </a:xfrm>
        </p:spPr>
        <p:txBody>
          <a:bodyPr>
            <a:normAutofit/>
          </a:bodyPr>
          <a:lstStyle/>
          <a:p>
            <a:pPr algn="just" rtl="1"/>
            <a:r>
              <a:rPr lang="fa-IR" sz="1800" b="1" dirty="0" smtClean="0"/>
              <a:t>ساختار درونی ماه: اطلاعات لرزه ای به دست آمده از برخورد بزرگ متئوریتی به سمت پشتی ماه در سال 1972 نشان می دهد که مناطق درونی ماه از سطح به داخل عبارتند از:</a:t>
            </a:r>
          </a:p>
          <a:p>
            <a:pPr algn="just" rtl="1">
              <a:buFont typeface="+mj-lt"/>
              <a:buAutoNum type="arabicPeriod"/>
            </a:pPr>
            <a:r>
              <a:rPr lang="fa-IR" sz="1800" b="1" dirty="0" smtClean="0"/>
              <a:t>پوسته: ضخامت </a:t>
            </a:r>
            <a:r>
              <a:rPr lang="en-US" sz="1800" b="1" dirty="0" smtClean="0"/>
              <a:t>50-86 km</a:t>
            </a:r>
            <a:r>
              <a:rPr lang="fa-IR" sz="1800" b="1" dirty="0" smtClean="0"/>
              <a:t> است که 10% حجم ماه را تشکیل می دهد ولی پوسته زمین 1% حجم سیاره می باشد. سنگهای تشکیل دهنده ی ماه غالباً ترکیب بازالتی را دارند.سنگهای نواحی مرتفع غالباً از آنورتوزیت با چگالی کم و نواحی دشتها از بازالت با چگالی بیشتر تشکیل یافته اند.این بازالتها نسبت به بازالتهای زمینی غنی شدگی بسیار بالایی را از نظر </a:t>
            </a:r>
            <a:r>
              <a:rPr lang="en-US" sz="1800" b="1" dirty="0" smtClean="0"/>
              <a:t>TiO</a:t>
            </a:r>
            <a:r>
              <a:rPr lang="en-US" sz="1800" b="1" baseline="-25000" dirty="0" smtClean="0"/>
              <a:t>2</a:t>
            </a:r>
            <a:r>
              <a:rPr lang="fa-IR" sz="1800" b="1" dirty="0" smtClean="0"/>
              <a:t> (حتی نسبت به تولئیتها)دارند.آنورتوزیتها احتمالاً حاصل انباشتگی بلورهای سبک و شناورشده ی پلاژیوکلاز در سطح اقیانوس ماگمایی ماه(در طی سرد شدن ماه)باشند.</a:t>
            </a:r>
          </a:p>
          <a:p>
            <a:pPr algn="just" rtl="1">
              <a:buFont typeface="+mj-lt"/>
              <a:buAutoNum type="arabicPeriod"/>
            </a:pPr>
            <a:r>
              <a:rPr lang="fa-IR" sz="1800" b="1" dirty="0" smtClean="0"/>
              <a:t>گوشته ی ماه:این قسمت تا عمق تقریبی </a:t>
            </a:r>
            <a:r>
              <a:rPr lang="en-US" sz="1800" b="1" dirty="0" smtClean="0"/>
              <a:t>1000km</a:t>
            </a:r>
            <a:r>
              <a:rPr lang="fa-IR" sz="1800" b="1" dirty="0" smtClean="0"/>
              <a:t> ادامه می یابد و شامل دو بخش فوقانی و تحتانی می باشد که با یک ناپیوستگی در عمق </a:t>
            </a:r>
            <a:r>
              <a:rPr lang="en-US" sz="1800" b="1" dirty="0" smtClean="0"/>
              <a:t>480km</a:t>
            </a:r>
            <a:r>
              <a:rPr lang="fa-IR" sz="1800" b="1" dirty="0" smtClean="0"/>
              <a:t> از یکدیگر جدا می شوند.به این مجموعه لیتوسفر ماه نیز می گویند.سنگهای گوشته ترکیب اولترامافیکی را دارند و از ته نشینی بلورهای الیوین و پیروکسن تشکیل یافته اند.در عمق بیش از </a:t>
            </a:r>
            <a:r>
              <a:rPr lang="en-US" sz="1800" b="1" dirty="0" smtClean="0"/>
              <a:t>1000km</a:t>
            </a:r>
            <a:r>
              <a:rPr lang="fa-IR" sz="1800" b="1" dirty="0" smtClean="0"/>
              <a:t> وجود یک ناپیوستگی منجر به کاهش سرعت امواج لرزه ای می شود که این امر وجود بخش نسبتاً مایع را در محدوده ای از اعماق ماه را نشان می دهد.اکثر کانون های لرزه ای ماه نیز در عمق </a:t>
            </a:r>
            <a:r>
              <a:rPr lang="en-US" sz="1800" b="1" dirty="0" smtClean="0"/>
              <a:t>800-1000km</a:t>
            </a:r>
            <a:r>
              <a:rPr lang="fa-IR" sz="1800" b="1" dirty="0" smtClean="0"/>
              <a:t> قرار دارند.ناحیه  نسبتاً مایع گوشته(موسوم به استنوسفر ماه)تا عمق تقریبی </a:t>
            </a:r>
            <a:r>
              <a:rPr lang="en-US" sz="1800" b="1" dirty="0" smtClean="0"/>
              <a:t>1400km </a:t>
            </a:r>
            <a:r>
              <a:rPr lang="fa-IR" sz="1800" b="1" dirty="0" smtClean="0"/>
              <a:t>ادامه دارد.چون لیتوسفر ضخامت زیادی را دارد،فرایندهای تکتونیک صفحه ای در کره ماه وجود ندارند.تعداد لرزش های ماه اندک و بسیار ضعیف هستند.</a:t>
            </a:r>
          </a:p>
          <a:p>
            <a:pPr algn="just" rtl="1">
              <a:buFont typeface="+mj-lt"/>
              <a:buAutoNum type="arabicPeriod"/>
            </a:pPr>
            <a:r>
              <a:rPr lang="fa-IR" sz="1800" b="1" dirty="0" smtClean="0"/>
              <a:t> هسته:از عمق </a:t>
            </a:r>
            <a:r>
              <a:rPr lang="en-US" sz="1800" b="1" dirty="0" smtClean="0"/>
              <a:t>1400-1738km</a:t>
            </a:r>
            <a:r>
              <a:rPr lang="fa-IR" sz="1800" b="1" dirty="0" smtClean="0"/>
              <a:t> می باشد.ترکیب هسته احتمالاً از سولفیدهای فلزی می باشد ولی بر خلاف زمین هسته ی ماه فقیر از آهن و نیکل است.</a:t>
            </a:r>
            <a:endParaRPr lang="en-US" sz="1800" b="1" dirty="0" smtClean="0"/>
          </a:p>
          <a:p>
            <a:pPr algn="just" rtl="1"/>
            <a:endParaRPr lang="en-US" sz="1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31000"/>
          </a:srgb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63562"/>
          </a:xfrm>
        </p:spPr>
        <p:txBody>
          <a:bodyPr>
            <a:normAutofit fontScale="90000"/>
          </a:bodyPr>
          <a:lstStyle/>
          <a:p>
            <a:endParaRPr lang="en-US" dirty="0"/>
          </a:p>
        </p:txBody>
      </p:sp>
      <p:pic>
        <p:nvPicPr>
          <p:cNvPr id="4" name="Picture 2"/>
          <p:cNvPicPr>
            <a:picLocks noGrp="1" noChangeAspect="1" noChangeArrowheads="1"/>
          </p:cNvPicPr>
          <p:nvPr>
            <p:ph sz="half" idx="1"/>
          </p:nvPr>
        </p:nvPicPr>
        <p:blipFill>
          <a:blip r:embed="rId2"/>
          <a:srcRect l="20755" t="27170" r="15094" b="9434"/>
          <a:stretch>
            <a:fillRect/>
          </a:stretch>
        </p:blipFill>
        <p:spPr bwMode="auto">
          <a:xfrm>
            <a:off x="609600" y="2667000"/>
            <a:ext cx="6324600" cy="3807758"/>
          </a:xfrm>
          <a:prstGeom prst="rect">
            <a:avLst/>
          </a:prstGeom>
          <a:noFill/>
          <a:ln w="9525">
            <a:noFill/>
            <a:miter lim="800000"/>
            <a:headEnd/>
            <a:tailEnd/>
          </a:ln>
          <a:effectLst/>
        </p:spPr>
      </p:pic>
      <p:sp>
        <p:nvSpPr>
          <p:cNvPr id="7" name="Content Placeholder 6"/>
          <p:cNvSpPr>
            <a:spLocks noGrp="1"/>
          </p:cNvSpPr>
          <p:nvPr>
            <p:ph sz="half" idx="2"/>
          </p:nvPr>
        </p:nvSpPr>
        <p:spPr>
          <a:xfrm>
            <a:off x="4648200" y="990600"/>
            <a:ext cx="4038600" cy="5135563"/>
          </a:xfrm>
        </p:spPr>
        <p:txBody>
          <a:bodyPr>
            <a:normAutofit/>
          </a:bodyPr>
          <a:lstStyle/>
          <a:p>
            <a:pPr algn="just" rtl="1"/>
            <a:r>
              <a:rPr lang="fa-IR" sz="2400" dirty="0" smtClean="0"/>
              <a:t>ساختار درونی ماه (چپ) و ساختار درونی زمین  (راست).گوشته بخش عمده ای از درون ماه را تشکیل می دهد.</a:t>
            </a:r>
          </a:p>
          <a:p>
            <a:pPr algn="just" rtl="1"/>
            <a:endParaRPr lang="fa-IR" sz="2400" dirty="0" smtClean="0"/>
          </a:p>
          <a:p>
            <a:pPr algn="just" rtl="1"/>
            <a:endParaRPr lang="fa-IR" sz="2400" dirty="0" smtClean="0"/>
          </a:p>
          <a:p>
            <a:pPr algn="just" rtl="1"/>
            <a:endParaRPr lang="fa-IR" sz="2400" dirty="0" smtClean="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alpha val="16000"/>
          </a:srgb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411162"/>
          </a:xfrm>
        </p:spPr>
        <p:txBody>
          <a:bodyPr>
            <a:normAutofit fontScale="90000"/>
          </a:bodyPr>
          <a:lstStyle/>
          <a:p>
            <a:endParaRPr lang="en-US" dirty="0"/>
          </a:p>
        </p:txBody>
      </p:sp>
      <p:pic>
        <p:nvPicPr>
          <p:cNvPr id="5" name="Picture 3"/>
          <p:cNvPicPr>
            <a:picLocks noGrp="1" noChangeAspect="1" noChangeArrowheads="1"/>
          </p:cNvPicPr>
          <p:nvPr>
            <p:ph sz="half" idx="1"/>
          </p:nvPr>
        </p:nvPicPr>
        <p:blipFill>
          <a:blip r:embed="rId2"/>
          <a:srcRect l="30189" t="21844" r="30189" b="40032"/>
          <a:stretch>
            <a:fillRect/>
          </a:stretch>
        </p:blipFill>
        <p:spPr bwMode="auto">
          <a:xfrm>
            <a:off x="228600" y="1371600"/>
            <a:ext cx="4343400" cy="2590800"/>
          </a:xfrm>
          <a:prstGeom prst="rect">
            <a:avLst/>
          </a:prstGeom>
          <a:noFill/>
          <a:ln w="9525">
            <a:noFill/>
            <a:miter lim="800000"/>
            <a:headEnd/>
            <a:tailEnd/>
          </a:ln>
          <a:effectLst/>
        </p:spPr>
      </p:pic>
      <p:sp>
        <p:nvSpPr>
          <p:cNvPr id="7" name="Content Placeholder 6"/>
          <p:cNvSpPr>
            <a:spLocks noGrp="1"/>
          </p:cNvSpPr>
          <p:nvPr>
            <p:ph sz="half" idx="2"/>
          </p:nvPr>
        </p:nvSpPr>
        <p:spPr/>
        <p:txBody>
          <a:bodyPr>
            <a:normAutofit fontScale="77500" lnSpcReduction="20000"/>
          </a:bodyPr>
          <a:lstStyle/>
          <a:p>
            <a:pPr algn="just" rtl="1"/>
            <a:r>
              <a:rPr lang="fa-IR" b="1" dirty="0" smtClean="0"/>
              <a:t>هرچند که برخوردهای متئوریتی در سمت پشتی ماه بیشتر است با این حال فورانهای آتشفشانی در سمت رو به زمین بسیار بیشتر بوده است.توجیه این مسأله مربوط به اثر نیروی گرانشی زمین است که به طور دائم به قسمت رو به زمین اثر می کند و باعث تسهیل در خروج مذاب می شود.تأثیر گرانش زمین طوری بوده است که باعث بیشتر شدن جرم و در نتیجه شعاع ماه در قسمت رو به زمین شده است.</a:t>
            </a:r>
          </a:p>
          <a:p>
            <a:pPr algn="just" rtl="1"/>
            <a:r>
              <a:rPr lang="fa-IR" b="1" dirty="0" smtClean="0"/>
              <a:t>در حدود </a:t>
            </a:r>
            <a:r>
              <a:rPr lang="en-US" b="1" dirty="0" smtClean="0"/>
              <a:t>2.5</a:t>
            </a:r>
            <a:r>
              <a:rPr lang="fa-IR" b="1" dirty="0" smtClean="0"/>
              <a:t> میلیارد سال ماه به حالت پایداری می رسد که کم و بیش تاکنون ادامه داشته است.</a:t>
            </a:r>
          </a:p>
          <a:p>
            <a:endParaRPr lang="en-US" dirty="0"/>
          </a:p>
        </p:txBody>
      </p:sp>
      <p:sp>
        <p:nvSpPr>
          <p:cNvPr id="8" name="Rectangle 7"/>
          <p:cNvSpPr/>
          <p:nvPr/>
        </p:nvSpPr>
        <p:spPr>
          <a:xfrm>
            <a:off x="228600" y="4038600"/>
            <a:ext cx="4114800" cy="923330"/>
          </a:xfrm>
          <a:prstGeom prst="rect">
            <a:avLst/>
          </a:prstGeom>
        </p:spPr>
        <p:txBody>
          <a:bodyPr wrap="square">
            <a:spAutoFit/>
          </a:bodyPr>
          <a:lstStyle/>
          <a:p>
            <a:pPr algn="just" rtl="1"/>
            <a:r>
              <a:rPr lang="fa-IR" b="1" dirty="0" smtClean="0"/>
              <a:t>توزیع جرم در ماه به علت تأثیر کشش دائمی زمین به یک طرف آن تا حدودی ناهمگن است.مقدار جرم در سمت رو به زمین بیشتر از طرف دیگر آن است.  </a:t>
            </a:r>
            <a:endParaRPr lang="en-US" b="1"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alpha val="36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a-IR" sz="2800" b="1" i="1" dirty="0" smtClean="0">
                <a:solidFill>
                  <a:srgbClr val="FF0000"/>
                </a:solidFill>
              </a:rPr>
              <a:t>نقشه ی سطح ماه</a:t>
            </a:r>
            <a:endParaRPr lang="en-US" sz="2800" b="1" i="1" dirty="0">
              <a:solidFill>
                <a:srgbClr val="FF0000"/>
              </a:solidFill>
            </a:endParaRPr>
          </a:p>
        </p:txBody>
      </p:sp>
      <p:pic>
        <p:nvPicPr>
          <p:cNvPr id="1026" name="Picture 2" descr="E:\moon0_files\moonmap.gif"/>
          <p:cNvPicPr>
            <a:picLocks noGrp="1" noChangeAspect="1" noChangeArrowheads="1"/>
          </p:cNvPicPr>
          <p:nvPr>
            <p:ph idx="1"/>
          </p:nvPr>
        </p:nvPicPr>
        <p:blipFill>
          <a:blip r:embed="rId2"/>
          <a:srcRect/>
          <a:stretch>
            <a:fillRect/>
          </a:stretch>
        </p:blipFill>
        <p:spPr bwMode="auto">
          <a:xfrm>
            <a:off x="350838" y="1219200"/>
            <a:ext cx="8412162"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alpha val="3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fa-IR" sz="2800" b="1" i="1" dirty="0" smtClean="0">
                <a:solidFill>
                  <a:srgbClr val="FF0000"/>
                </a:solidFill>
              </a:rPr>
              <a:t>ترکیب شیمیایی و سنگهای تشکیل دهنده</a:t>
            </a:r>
            <a:endParaRPr lang="en-US" sz="2800" b="1" i="1" dirty="0">
              <a:solidFill>
                <a:srgbClr val="FF0000"/>
              </a:solidFill>
            </a:endParaRPr>
          </a:p>
        </p:txBody>
      </p:sp>
      <p:sp>
        <p:nvSpPr>
          <p:cNvPr id="3" name="Content Placeholder 2"/>
          <p:cNvSpPr>
            <a:spLocks noGrp="1"/>
          </p:cNvSpPr>
          <p:nvPr>
            <p:ph idx="1"/>
          </p:nvPr>
        </p:nvSpPr>
        <p:spPr>
          <a:xfrm>
            <a:off x="228600" y="1066800"/>
            <a:ext cx="8610600" cy="5486400"/>
          </a:xfrm>
        </p:spPr>
        <p:txBody>
          <a:bodyPr>
            <a:noAutofit/>
          </a:bodyPr>
          <a:lstStyle/>
          <a:p>
            <a:pPr algn="just" rtl="1"/>
            <a:r>
              <a:rPr lang="fa-IR" sz="1600" b="1" dirty="0" smtClean="0"/>
              <a:t>هیچگونه فعالیتهای تکتونیک صفحه ای و وقایع ماگمایی در ماه وجود ندارد و جوانترین سنگهای ماه </a:t>
            </a:r>
            <a:r>
              <a:rPr lang="en-US" sz="1600" b="1" dirty="0" smtClean="0"/>
              <a:t>2.5 </a:t>
            </a:r>
            <a:r>
              <a:rPr lang="fa-IR" sz="1600" b="1" dirty="0" smtClean="0"/>
              <a:t>میلیارد سال قدمت دارند.</a:t>
            </a:r>
          </a:p>
          <a:p>
            <a:pPr algn="just" rtl="1"/>
            <a:r>
              <a:rPr lang="fa-IR" sz="1600" b="1" dirty="0" smtClean="0"/>
              <a:t>سنگهای مناطق مرتفع ماه که بخش وسیعی از سطح ماه را تشکیل می دهند از آنورتوزیت(از گروه گابروها) و نواحی مار از بازالت تشکیل شده اند.آنورتوزیتها ازبلورهای بسیار درشت پلاژیوکلاز و بازالتها از کلینوپیروکسنها و پلاژیوکلاز  ساخته شده اند.</a:t>
            </a:r>
          </a:p>
          <a:p>
            <a:pPr algn="just" rtl="1"/>
            <a:r>
              <a:rPr lang="fa-IR" sz="1600" b="1" dirty="0" smtClean="0"/>
              <a:t>بازالتهای ماه نسبت به بازالتهای زمینی  تقریباً عاری از  </a:t>
            </a:r>
            <a:r>
              <a:rPr lang="en-US" sz="1600" b="1" dirty="0" smtClean="0"/>
              <a:t>Fe</a:t>
            </a:r>
            <a:r>
              <a:rPr lang="en-US" sz="1600" b="1" baseline="30000" dirty="0" smtClean="0"/>
              <a:t>+3</a:t>
            </a:r>
            <a:r>
              <a:rPr lang="fa-IR" sz="1600" b="1" baseline="-25000" dirty="0" smtClean="0"/>
              <a:t> </a:t>
            </a:r>
            <a:r>
              <a:rPr lang="fa-IR" sz="1600" b="1" dirty="0" smtClean="0"/>
              <a:t> هستند و آهن موجود در آنها در فرم دو ظرفیتی ودر موارد نادری به صورت فلزی می باشد.همچنین بازالتهای ماه غنی شدگی بیشتری را از عناصر دیر گداز</a:t>
            </a:r>
            <a:r>
              <a:rPr lang="en-US" sz="1600" b="1" dirty="0" err="1" smtClean="0"/>
              <a:t>Ti,Sc,Zr,Y</a:t>
            </a:r>
            <a:r>
              <a:rPr lang="en-US" sz="1600" b="1" dirty="0" smtClean="0"/>
              <a:t> </a:t>
            </a:r>
            <a:r>
              <a:rPr lang="fa-IR" sz="1600" b="1" dirty="0" smtClean="0"/>
              <a:t> نشان می دهند.</a:t>
            </a:r>
            <a:r>
              <a:rPr lang="fa-IR" sz="1600" b="1" baseline="-25000" dirty="0" smtClean="0"/>
              <a:t>    </a:t>
            </a:r>
            <a:r>
              <a:rPr lang="fa-IR" sz="1600" b="1" dirty="0" smtClean="0"/>
              <a:t> </a:t>
            </a:r>
            <a:endParaRPr lang="en-US" sz="1600" b="1" dirty="0" smtClean="0"/>
          </a:p>
          <a:p>
            <a:pPr algn="just" rtl="1"/>
            <a:r>
              <a:rPr lang="fa-IR" sz="1600" b="1" dirty="0" smtClean="0"/>
              <a:t>مقادیر </a:t>
            </a:r>
            <a:r>
              <a:rPr lang="en-US" sz="1600" b="1" dirty="0" smtClean="0"/>
              <a:t>Na</a:t>
            </a:r>
            <a:r>
              <a:rPr lang="en-US" sz="1600" b="1" baseline="-25000" dirty="0" smtClean="0"/>
              <a:t>2</a:t>
            </a:r>
            <a:r>
              <a:rPr lang="en-US" sz="1600" b="1" dirty="0" smtClean="0"/>
              <a:t>O</a:t>
            </a:r>
            <a:r>
              <a:rPr lang="fa-IR" sz="1600" b="1" dirty="0" smtClean="0"/>
              <a:t> و </a:t>
            </a:r>
            <a:r>
              <a:rPr lang="en-US" sz="1600" b="1" dirty="0" smtClean="0"/>
              <a:t>K</a:t>
            </a:r>
            <a:r>
              <a:rPr lang="en-US" sz="1600" b="1" baseline="-25000" dirty="0" smtClean="0"/>
              <a:t>2</a:t>
            </a:r>
            <a:r>
              <a:rPr lang="en-US" sz="1600" b="1" dirty="0" smtClean="0"/>
              <a:t>O</a:t>
            </a:r>
            <a:r>
              <a:rPr lang="fa-IR" sz="1600" b="1" dirty="0" smtClean="0"/>
              <a:t> در مقایسه با نمونه های زمینی بسیار پایین و مقادیر </a:t>
            </a:r>
            <a:r>
              <a:rPr lang="en-US" sz="1600" b="1" dirty="0" err="1" smtClean="0"/>
              <a:t>CaO</a:t>
            </a:r>
            <a:r>
              <a:rPr lang="fa-IR" sz="1600" b="1" dirty="0" smtClean="0"/>
              <a:t> و </a:t>
            </a:r>
            <a:r>
              <a:rPr lang="en-US" sz="1600" b="1" dirty="0" smtClean="0"/>
              <a:t>Al</a:t>
            </a:r>
            <a:r>
              <a:rPr lang="en-US" sz="1600" b="1" baseline="-25000" dirty="0" smtClean="0"/>
              <a:t>2 </a:t>
            </a:r>
            <a:r>
              <a:rPr lang="en-US" sz="1600" b="1" dirty="0" smtClean="0"/>
              <a:t>O</a:t>
            </a:r>
            <a:r>
              <a:rPr lang="en-US" sz="1600" b="1" baseline="-25000" dirty="0" smtClean="0"/>
              <a:t>3</a:t>
            </a:r>
            <a:r>
              <a:rPr lang="fa-IR" sz="1600" b="1" dirty="0" smtClean="0"/>
              <a:t> نیز پایین می باشد.</a:t>
            </a:r>
          </a:p>
          <a:p>
            <a:pPr algn="just" rtl="1"/>
            <a:r>
              <a:rPr lang="fa-IR" sz="1600" b="1" dirty="0" smtClean="0"/>
              <a:t>این سنگها بدون آب هستند (فاقد کانیهای آبدار).</a:t>
            </a:r>
          </a:p>
          <a:p>
            <a:pPr algn="just" rtl="1"/>
            <a:r>
              <a:rPr lang="fa-IR" sz="1600" b="1" dirty="0" smtClean="0"/>
              <a:t>.</a:t>
            </a:r>
          </a:p>
          <a:p>
            <a:pPr algn="just" rtl="1"/>
            <a:r>
              <a:rPr lang="fa-IR" sz="1600" b="1" dirty="0" smtClean="0"/>
              <a:t>بازالتهای ماه در سه گروه بسیار فقیر،کم و غنی از </a:t>
            </a:r>
            <a:r>
              <a:rPr lang="en-US" sz="1600" b="1" dirty="0" smtClean="0"/>
              <a:t>TiO</a:t>
            </a:r>
            <a:r>
              <a:rPr lang="en-US" sz="1600" b="1" baseline="-25000" dirty="0" smtClean="0"/>
              <a:t>2</a:t>
            </a:r>
            <a:r>
              <a:rPr lang="fa-IR" sz="1600" b="1" dirty="0" smtClean="0"/>
              <a:t> تقسیم می شوند و به ترتیب مقدار غنی شدگی در عناصر</a:t>
            </a:r>
            <a:r>
              <a:rPr lang="en-US" sz="1600" b="1" dirty="0" smtClean="0"/>
              <a:t>REE</a:t>
            </a:r>
            <a:r>
              <a:rPr lang="fa-IR" sz="1600" b="1" dirty="0" smtClean="0"/>
              <a:t> بیشتر می شود.ویژگی مشترک در همه ی آنها داشتن یک آنومالی منفی بزرگ در عنصر </a:t>
            </a:r>
            <a:r>
              <a:rPr lang="en-US" sz="1600" b="1" dirty="0" err="1" smtClean="0"/>
              <a:t>Eu</a:t>
            </a:r>
            <a:r>
              <a:rPr lang="fa-IR" sz="1600" b="1" dirty="0" smtClean="0"/>
              <a:t> هستند و علت این امر مربوط به تفریق پوسته ی آنورتوزیتی غنی از پلاژیوکلاز است که این عنصر را در ساختار شبکه ی بلوری خود جذب نموده اند و در نتیجه مذاب باقیمانده در زیر پوسته که متشکل از تفریق یافته های الیوین و پیروکسن می باشد نسبت به این عنصر تخلیه می شود.همچنین بازالتهای ماه مقادیر بیشتری از </a:t>
            </a:r>
            <a:r>
              <a:rPr lang="en-US" sz="1600" b="1" dirty="0" err="1" smtClean="0"/>
              <a:t>U,Sr,Ba,La,Th</a:t>
            </a:r>
            <a:r>
              <a:rPr lang="fa-IR" sz="1600" b="1" dirty="0" smtClean="0"/>
              <a:t> و کمتری از </a:t>
            </a:r>
            <a:r>
              <a:rPr lang="en-US" sz="1600" b="1" dirty="0" err="1" smtClean="0"/>
              <a:t>K,Rb,Na,Cs,Pb</a:t>
            </a:r>
            <a:r>
              <a:rPr lang="fa-IR" sz="1600" b="1" dirty="0" smtClean="0"/>
              <a:t> را نسبت به بازالتهای زمینی دارند.</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normAutofit/>
          </a:bodyPr>
          <a:lstStyle/>
          <a:p>
            <a:r>
              <a:rPr lang="fa-IR" sz="2800" b="1" i="1" dirty="0" smtClean="0">
                <a:solidFill>
                  <a:srgbClr val="FF0000"/>
                </a:solidFill>
              </a:rPr>
              <a:t>سازوکار تشکیل پوسته ی ماه</a:t>
            </a:r>
            <a:endParaRPr lang="en-US" sz="2800" b="1" i="1" dirty="0">
              <a:solidFill>
                <a:srgbClr val="FF0000"/>
              </a:solidFill>
            </a:endParaRPr>
          </a:p>
        </p:txBody>
      </p:sp>
      <p:pic>
        <p:nvPicPr>
          <p:cNvPr id="6" name="Picture 2"/>
          <p:cNvPicPr>
            <a:picLocks noGrp="1" noChangeAspect="1" noChangeArrowheads="1"/>
          </p:cNvPicPr>
          <p:nvPr>
            <p:ph idx="1"/>
          </p:nvPr>
        </p:nvPicPr>
        <p:blipFill>
          <a:blip r:embed="rId2"/>
          <a:srcRect l="40530" t="37040" r="27902" b="20870"/>
          <a:stretch>
            <a:fillRect/>
          </a:stretch>
        </p:blipFill>
        <p:spPr bwMode="auto">
          <a:xfrm>
            <a:off x="2209800" y="3048000"/>
            <a:ext cx="4267200" cy="3479743"/>
          </a:xfrm>
          <a:prstGeom prst="rect">
            <a:avLst/>
          </a:prstGeom>
          <a:noFill/>
          <a:ln w="9525">
            <a:noFill/>
            <a:miter lim="800000"/>
            <a:headEnd/>
            <a:tailEnd/>
          </a:ln>
          <a:effectLst/>
        </p:spPr>
      </p:pic>
      <p:sp>
        <p:nvSpPr>
          <p:cNvPr id="7" name="Rectangle 6"/>
          <p:cNvSpPr/>
          <p:nvPr/>
        </p:nvSpPr>
        <p:spPr>
          <a:xfrm>
            <a:off x="533400" y="914400"/>
            <a:ext cx="8229600" cy="2031325"/>
          </a:xfrm>
          <a:prstGeom prst="rect">
            <a:avLst/>
          </a:prstGeom>
        </p:spPr>
        <p:txBody>
          <a:bodyPr wrap="square">
            <a:spAutoFit/>
          </a:bodyPr>
          <a:lstStyle/>
          <a:p>
            <a:pPr algn="just" rtl="1"/>
            <a:r>
              <a:rPr lang="fa-IR" b="1" dirty="0" smtClean="0"/>
              <a:t>سنگهای ماه حاصل تفریق از ماگمای اولترامافیک هستند که شباهت زیادی را به کوماتئیتهایی دارند که اولین پوسته ی زمین را تشکیل دادند.این مذاب بخش جامد درونی را در برگرفته است. نتیجه ی تفریق این ماگما جدا شدن بلورهای بسیار درشت و صفحه ای پلاژیوکلاز است که به علت جریانهای هم رفتی در قشر خارجی ماه شناور و انباشته می شوند و تشکیل آنورتوزیت (مناطق مرتفع ماه)را می دهند و اجزای سنگین تر شامل الیوین و پیروکسن ته نشین می شوند.زیر پوسته ی آنورتوزیتی مذاب بازالتی باقی می ماند که این مذاب در اثر فورانهای آتشفشانی و شکستگی هایی که در اثر برخورد متئوریتها به سطح ماه ایجاد می شد در سطح ماه جاری می شدند و نواحی ماریا را تشکیل دادند.</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9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533400"/>
          </a:xfrm>
        </p:spPr>
        <p:txBody>
          <a:bodyPr>
            <a:normAutofit/>
          </a:bodyPr>
          <a:lstStyle/>
          <a:p>
            <a:r>
              <a:rPr lang="fa-IR" sz="2800" b="1" i="1" dirty="0" smtClean="0">
                <a:solidFill>
                  <a:srgbClr val="FF0000"/>
                </a:solidFill>
              </a:rPr>
              <a:t>گردش ماه به دور زمین</a:t>
            </a:r>
            <a:endParaRPr lang="en-US" sz="2800" b="1" i="1" dirty="0">
              <a:solidFill>
                <a:srgbClr val="FF0000"/>
              </a:solidFill>
            </a:endParaRPr>
          </a:p>
        </p:txBody>
      </p:sp>
      <p:sp>
        <p:nvSpPr>
          <p:cNvPr id="3" name="Content Placeholder 2"/>
          <p:cNvSpPr>
            <a:spLocks noGrp="1"/>
          </p:cNvSpPr>
          <p:nvPr>
            <p:ph sz="half" idx="1"/>
          </p:nvPr>
        </p:nvSpPr>
        <p:spPr>
          <a:xfrm>
            <a:off x="4648200" y="762000"/>
            <a:ext cx="4038600" cy="4525963"/>
          </a:xfrm>
        </p:spPr>
        <p:txBody>
          <a:bodyPr>
            <a:normAutofit lnSpcReduction="10000"/>
          </a:bodyPr>
          <a:lstStyle/>
          <a:p>
            <a:pPr algn="just" rtl="1"/>
            <a:r>
              <a:rPr lang="fa-IR" sz="1800" b="1" dirty="0" smtClean="0"/>
              <a:t>دوره ی تناوب چرخش وضعی کره ی ماه برابر دوره ی تناوب چرخش آن به دور زمین است.بنابر این همیشه یک طرف کره ی ماه به طرف زمین قرار می گیرد(شکل مقابل).</a:t>
            </a:r>
          </a:p>
          <a:p>
            <a:pPr algn="just" rtl="1"/>
            <a:r>
              <a:rPr lang="fa-IR" sz="1800" b="1" dirty="0" smtClean="0"/>
              <a:t>در اثر چرخش ماه به دور زمین فازهای مختلف ماه (اهله ی ماه) برای ناظری که ماه را از زمین نگاه می کند پدیدار می شود و در دوره هایی ماه رو به روشنایی می گذارد (</a:t>
            </a:r>
            <a:r>
              <a:rPr lang="en-US" sz="1800" b="1" dirty="0" smtClean="0"/>
              <a:t>waxing</a:t>
            </a:r>
            <a:r>
              <a:rPr lang="fa-IR" sz="1800" b="1" dirty="0" smtClean="0"/>
              <a:t>)و در دوره هایی به سمت تاریکی پیش می رود(</a:t>
            </a:r>
            <a:r>
              <a:rPr lang="en-US" sz="1800" b="1" dirty="0" smtClean="0"/>
              <a:t>waning</a:t>
            </a:r>
            <a:r>
              <a:rPr lang="fa-IR" sz="1800" b="1" dirty="0" smtClean="0"/>
              <a:t>). </a:t>
            </a:r>
          </a:p>
          <a:p>
            <a:pPr algn="just" rtl="1"/>
            <a:r>
              <a:rPr lang="fa-IR" sz="1800" b="1" dirty="0" smtClean="0"/>
              <a:t>مدار گردش ماه به دور زمین بیضی است و در نقطه ی حضیض که نزدیکترین فاصله به زمین است( </a:t>
            </a:r>
            <a:r>
              <a:rPr lang="en-US" sz="1800" b="1" dirty="0" smtClean="0"/>
              <a:t>365000km</a:t>
            </a:r>
            <a:r>
              <a:rPr lang="fa-IR" sz="1800" b="1" dirty="0" smtClean="0"/>
              <a:t>) ماه در هنگام طلوع و غروب بزرگتر از دیگر شبها دیده می شود و در دورترین فاصله(</a:t>
            </a:r>
            <a:r>
              <a:rPr lang="en-US" sz="1800" b="1" dirty="0" smtClean="0"/>
              <a:t>409000km</a:t>
            </a:r>
            <a:r>
              <a:rPr lang="fa-IR" sz="1800" b="1" dirty="0" smtClean="0"/>
              <a:t>) ماه کوچکتر دیده می شود.</a:t>
            </a:r>
          </a:p>
          <a:p>
            <a:pPr algn="just" rtl="1"/>
            <a:endParaRPr lang="en-US" sz="1800" b="1" dirty="0"/>
          </a:p>
        </p:txBody>
      </p:sp>
      <p:pic>
        <p:nvPicPr>
          <p:cNvPr id="7" name="Picture 2"/>
          <p:cNvPicPr>
            <a:picLocks noGrp="1" noChangeAspect="1" noChangeArrowheads="1"/>
          </p:cNvPicPr>
          <p:nvPr>
            <p:ph sz="half" idx="2"/>
          </p:nvPr>
        </p:nvPicPr>
        <p:blipFill>
          <a:blip r:embed="rId2"/>
          <a:srcRect l="36111" t="45556" r="37963" b="15926"/>
          <a:stretch>
            <a:fillRect/>
          </a:stretch>
        </p:blipFill>
        <p:spPr bwMode="auto">
          <a:xfrm>
            <a:off x="228600" y="609600"/>
            <a:ext cx="3160898" cy="2935072"/>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l="25798" t="33672" r="27902" b="27605"/>
          <a:stretch>
            <a:fillRect/>
          </a:stretch>
        </p:blipFill>
        <p:spPr bwMode="auto">
          <a:xfrm>
            <a:off x="304800" y="3962400"/>
            <a:ext cx="4038600" cy="2438400"/>
          </a:xfrm>
          <a:prstGeom prst="rect">
            <a:avLst/>
          </a:prstGeom>
          <a:noFill/>
          <a:ln w="9525">
            <a:noFill/>
            <a:miter lim="800000"/>
            <a:headEnd/>
            <a:tailEnd/>
          </a:ln>
          <a:effectLst/>
        </p:spPr>
      </p:pic>
      <p:sp>
        <p:nvSpPr>
          <p:cNvPr id="8" name="Action Button: Movie 7">
            <a:hlinkClick r:id="rId4" action="ppaction://hlinkfile" highlightClick="1"/>
          </p:cNvPr>
          <p:cNvSpPr/>
          <p:nvPr/>
        </p:nvSpPr>
        <p:spPr>
          <a:xfrm>
            <a:off x="3886200" y="5943600"/>
            <a:ext cx="762000" cy="228600"/>
          </a:xfrm>
          <a:prstGeom prst="actionButtonMovi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alpha val="5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rtl="1"/>
            <a:r>
              <a:rPr lang="fa-IR" sz="2800" b="1" i="1" dirty="0" smtClean="0">
                <a:solidFill>
                  <a:srgbClr val="FF0000"/>
                </a:solidFill>
              </a:rPr>
              <a:t>فازهای حرکتی ماه(اهله ی ماه)-</a:t>
            </a:r>
            <a:r>
              <a:rPr lang="en-US" sz="2800" b="1" i="1" dirty="0" smtClean="0">
                <a:solidFill>
                  <a:srgbClr val="FF0000"/>
                </a:solidFill>
              </a:rPr>
              <a:t>Moon Crescents</a:t>
            </a:r>
            <a:endParaRPr lang="en-US" sz="2800" b="1" i="1" dirty="0">
              <a:solidFill>
                <a:srgbClr val="FF0000"/>
              </a:solidFill>
            </a:endParaRPr>
          </a:p>
        </p:txBody>
      </p:sp>
      <p:sp>
        <p:nvSpPr>
          <p:cNvPr id="4" name="Content Placeholder 3"/>
          <p:cNvSpPr>
            <a:spLocks noGrp="1"/>
          </p:cNvSpPr>
          <p:nvPr>
            <p:ph sz="half" idx="2"/>
          </p:nvPr>
        </p:nvSpPr>
        <p:spPr>
          <a:xfrm>
            <a:off x="3657600" y="685800"/>
            <a:ext cx="5181600" cy="5867400"/>
          </a:xfrm>
        </p:spPr>
        <p:txBody>
          <a:bodyPr>
            <a:normAutofit/>
          </a:bodyPr>
          <a:lstStyle/>
          <a:p>
            <a:pPr algn="just" rtl="1"/>
            <a:r>
              <a:rPr lang="fa-IR" sz="1400" b="1" dirty="0" smtClean="0"/>
              <a:t>تکرار یک فاز چرخشی ماه </a:t>
            </a:r>
            <a:r>
              <a:rPr lang="en-US" sz="1400" b="1" dirty="0" smtClean="0"/>
              <a:t>29.53</a:t>
            </a:r>
            <a:r>
              <a:rPr lang="fa-IR" sz="1400" b="1" dirty="0" smtClean="0"/>
              <a:t> روز(برای یک ناظر از زمین) ولی زمان چرخش ماه به دور زمین </a:t>
            </a:r>
            <a:r>
              <a:rPr lang="en-US" sz="1400" b="1" dirty="0" smtClean="0"/>
              <a:t>27.32</a:t>
            </a:r>
            <a:r>
              <a:rPr lang="fa-IR" sz="1400" b="1" dirty="0" smtClean="0"/>
              <a:t> روز طول می کشد(برای کسی که از بیرون زمین نظاره می کند) که به آن تناوب ستاره ای یا مداری می گویند.شکل مقابل رؤیت ماه از زمین و شکل پایین حالتهای ماه را از بیرون از زمین نشان می دهند.</a:t>
            </a:r>
          </a:p>
          <a:p>
            <a:pPr algn="just" rtl="1"/>
            <a:r>
              <a:rPr lang="fa-IR" sz="1400" b="1" dirty="0" smtClean="0">
                <a:solidFill>
                  <a:srgbClr val="FF0000"/>
                </a:solidFill>
              </a:rPr>
              <a:t>علت این تفاوت </a:t>
            </a:r>
            <a:r>
              <a:rPr lang="fa-IR" sz="1400" b="1" dirty="0" smtClean="0"/>
              <a:t>آن است که در حالت اول حرکت ماه و زمین را از جایگاهی نظاره می کنیم که در آن مجموعه ی زمین و ماه  در حال حرکت به دور خورشید می باشند.در طی یک دور چرخش ماه به دور زمین (</a:t>
            </a:r>
            <a:r>
              <a:rPr lang="en-US" sz="1400" b="1" dirty="0" smtClean="0"/>
              <a:t>27.32</a:t>
            </a:r>
            <a:r>
              <a:rPr lang="fa-IR" sz="1400" b="1" dirty="0" smtClean="0"/>
              <a:t> روز)،زمین به اندازه ی یک ماه (</a:t>
            </a:r>
            <a:r>
              <a:rPr lang="en-US" sz="1400" b="1" dirty="0" smtClean="0"/>
              <a:t>30</a:t>
            </a:r>
            <a:r>
              <a:rPr lang="fa-IR" sz="1400" b="1" dirty="0" smtClean="0"/>
              <a:t>روز)از مسیر چرخشی اش را به دور خورشید طی نموده است و ماه بعد از حدود 27 روز به همان موقعیتی که در ابتدای شروع ماه قمری(ماه نو) دیده می شد نمی رسد و هنوز به حالت هلال نزدیک به محاق می باشد و باید حدود </a:t>
            </a:r>
            <a:r>
              <a:rPr lang="en-US" sz="1400" b="1" dirty="0" smtClean="0"/>
              <a:t>2.5</a:t>
            </a:r>
            <a:r>
              <a:rPr lang="fa-IR" sz="1400" b="1" dirty="0" smtClean="0"/>
              <a:t> روز دیگر منتظر بمانیم تا ماه به حالت محاق(ماه نو) برسد (شکل پایین). </a:t>
            </a:r>
          </a:p>
          <a:p>
            <a:pPr algn="just" rtl="1"/>
            <a:r>
              <a:rPr lang="fa-IR" sz="1400" b="1" dirty="0" smtClean="0"/>
              <a:t>ماه در هر روز به اندازه ی </a:t>
            </a:r>
            <a:r>
              <a:rPr lang="fa-IR" sz="1400" b="1" dirty="0" smtClean="0">
                <a:solidFill>
                  <a:srgbClr val="FF0000"/>
                </a:solidFill>
              </a:rPr>
              <a:t>50 دقیقه دیرتر </a:t>
            </a:r>
            <a:r>
              <a:rPr lang="fa-IR" sz="1400" b="1" dirty="0" smtClean="0"/>
              <a:t>از روز قبل طلوع می کند.چون وقتی که زمین یک دور کامل به دور خود می چرخد ماه به اندازه ی </a:t>
            </a:r>
            <a:r>
              <a:rPr lang="en-US" sz="1400" b="1" dirty="0" smtClean="0"/>
              <a:t>1/27</a:t>
            </a:r>
            <a:r>
              <a:rPr lang="fa-IR" sz="1400" b="1" dirty="0" smtClean="0"/>
              <a:t> مسیر خود به دور زمین را طی نموده است.چون هر 360 درجه چرخش زمین به دور خود معادل 24 ساعت است پس هر ساعت معادل 15 درجه خواهد بود. پس 50 دقیقه معادل </a:t>
            </a:r>
            <a:r>
              <a:rPr lang="en-US" sz="1400" b="1" dirty="0" smtClean="0"/>
              <a:t>12.5</a:t>
            </a:r>
            <a:r>
              <a:rPr lang="fa-IR" sz="1400" b="1" dirty="0" smtClean="0"/>
              <a:t> درجه خواهد بود.بنابراین نقطه ای که روز قبل طلوع ماه در زمان معینی مشاهده شده بود برای مشاهده ی طلوع ماه در همان مکان می بایستی 50 دقیقه صبر نماییم(شکل مقابل).  </a:t>
            </a:r>
          </a:p>
          <a:p>
            <a:pPr algn="just" rtl="1"/>
            <a:endParaRPr lang="en-US" sz="1400" dirty="0"/>
          </a:p>
        </p:txBody>
      </p:sp>
      <p:pic>
        <p:nvPicPr>
          <p:cNvPr id="5" name="Content Placeholder 4"/>
          <p:cNvPicPr>
            <a:picLocks noGrp="1" noChangeAspect="1" noChangeArrowheads="1"/>
          </p:cNvPicPr>
          <p:nvPr>
            <p:ph sz="half" idx="1"/>
          </p:nvPr>
        </p:nvPicPr>
        <p:blipFill>
          <a:blip r:embed="rId2"/>
          <a:srcRect l="35625" t="40000" r="36250" b="31000"/>
          <a:stretch>
            <a:fillRect/>
          </a:stretch>
        </p:blipFill>
        <p:spPr bwMode="auto">
          <a:xfrm>
            <a:off x="609600" y="609600"/>
            <a:ext cx="2667000" cy="1718733"/>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35000" t="34000" r="36250" b="37000"/>
          <a:stretch>
            <a:fillRect/>
          </a:stretch>
        </p:blipFill>
        <p:spPr bwMode="auto">
          <a:xfrm>
            <a:off x="609600" y="2438400"/>
            <a:ext cx="2590800" cy="1633330"/>
          </a:xfrm>
          <a:prstGeom prst="rect">
            <a:avLst/>
          </a:prstGeom>
          <a:noFill/>
          <a:ln w="9525">
            <a:noFill/>
            <a:miter lim="800000"/>
            <a:headEnd/>
            <a:tailEnd/>
          </a:ln>
          <a:effectLst/>
        </p:spPr>
      </p:pic>
      <p:pic>
        <p:nvPicPr>
          <p:cNvPr id="7" name="Picture 3" descr="E:\synodic-v-sidereal-month-Eskridge.jpg"/>
          <p:cNvPicPr>
            <a:picLocks noChangeAspect="1" noChangeArrowheads="1"/>
          </p:cNvPicPr>
          <p:nvPr/>
        </p:nvPicPr>
        <p:blipFill>
          <a:blip r:embed="rId4"/>
          <a:srcRect l="9110" t="18831"/>
          <a:stretch>
            <a:fillRect/>
          </a:stretch>
        </p:blipFill>
        <p:spPr bwMode="auto">
          <a:xfrm>
            <a:off x="381000" y="4267200"/>
            <a:ext cx="2971800" cy="198953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graphicFrame>
        <p:nvGraphicFramePr>
          <p:cNvPr id="6" name="Content Placeholder 5"/>
          <p:cNvGraphicFramePr>
            <a:graphicFrameLocks noGrp="1"/>
          </p:cNvGraphicFramePr>
          <p:nvPr>
            <p:ph idx="1"/>
          </p:nvPr>
        </p:nvGraphicFramePr>
        <p:xfrm>
          <a:off x="152400" y="0"/>
          <a:ext cx="8763001" cy="6781800"/>
        </p:xfrm>
        <a:graphic>
          <a:graphicData uri="http://schemas.openxmlformats.org/drawingml/2006/table">
            <a:tbl>
              <a:tblPr firstRow="1" bandRow="1">
                <a:tableStyleId>{93296810-A885-4BE3-A3E7-6D5BEEA58F35}</a:tableStyleId>
              </a:tblPr>
              <a:tblGrid>
                <a:gridCol w="914400"/>
                <a:gridCol w="3142545"/>
                <a:gridCol w="3563055"/>
                <a:gridCol w="1143001"/>
              </a:tblGrid>
              <a:tr h="838200">
                <a:tc>
                  <a:txBody>
                    <a:bodyPr/>
                    <a:lstStyle/>
                    <a:p>
                      <a:pPr algn="just" rtl="1"/>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به هیچ وجه نمی توان ماه را در آسمان مشاهده نمود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این فاز با گرفتگی</a:t>
                      </a:r>
                      <a:r>
                        <a:rPr lang="fa-IR" sz="1400" b="1" baseline="0" dirty="0" smtClean="0">
                          <a:solidFill>
                            <a:schemeClr val="tx1"/>
                          </a:solidFill>
                        </a:rPr>
                        <a:t> کامل ماه شروع می شود(</a:t>
                      </a:r>
                      <a:r>
                        <a:rPr lang="fa-IR" sz="1400" b="1" i="1" baseline="0" dirty="0" smtClean="0">
                          <a:solidFill>
                            <a:srgbClr val="FF0000"/>
                          </a:solidFill>
                        </a:rPr>
                        <a:t>ماه نو،محاق</a:t>
                      </a:r>
                      <a:r>
                        <a:rPr lang="fa-IR" sz="1400" b="1" baseline="0" dirty="0" smtClean="0">
                          <a:solidFill>
                            <a:schemeClr val="tx1"/>
                          </a:solidFill>
                        </a:rPr>
                        <a:t>)-ماه بین خورشید و زمین قرار دارد.به این حالت مقارنه می گویند و شاهد بیشترین جزر و مد خواهیم بود.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فاز-1</a:t>
                      </a:r>
                      <a:r>
                        <a:rPr lang="en-US" sz="1400" b="1" baseline="0" dirty="0" smtClean="0">
                          <a:solidFill>
                            <a:schemeClr val="tx1"/>
                          </a:solidFill>
                        </a:rPr>
                        <a:t> </a:t>
                      </a:r>
                      <a:endParaRPr lang="fa-IR" sz="1400" b="1" baseline="0" dirty="0" smtClean="0">
                        <a:solidFill>
                          <a:schemeClr val="tx1"/>
                        </a:solidFill>
                      </a:endParaRPr>
                    </a:p>
                    <a:p>
                      <a:pPr algn="just" rtl="1"/>
                      <a:r>
                        <a:rPr lang="fa-IR" sz="1400" b="1" baseline="0" dirty="0" smtClean="0">
                          <a:solidFill>
                            <a:schemeClr val="tx1"/>
                          </a:solidFill>
                        </a:rPr>
                        <a:t>(</a:t>
                      </a:r>
                      <a:r>
                        <a:rPr lang="en-US" sz="1400" b="1" baseline="0" dirty="0" smtClean="0">
                          <a:solidFill>
                            <a:schemeClr val="tx1"/>
                          </a:solidFill>
                        </a:rPr>
                        <a:t>0-45</a:t>
                      </a:r>
                      <a:r>
                        <a:rPr lang="fa-IR" sz="1400" b="1" baseline="0" dirty="0" smtClean="0">
                          <a:solidFill>
                            <a:schemeClr val="tx1"/>
                          </a:solidFill>
                        </a:rPr>
                        <a:t>)</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838200">
                <a:tc>
                  <a:txBody>
                    <a:bodyPr/>
                    <a:lstStyle/>
                    <a:p>
                      <a:pPr algn="just" rtl="1"/>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با</a:t>
                      </a:r>
                      <a:r>
                        <a:rPr lang="fa-IR" sz="1400" b="1" baseline="0" dirty="0" smtClean="0">
                          <a:solidFill>
                            <a:schemeClr val="tx1"/>
                          </a:solidFill>
                        </a:rPr>
                        <a:t> غروب خورشید هلال در غرب آسمان پدیدار می شود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آغاز این فاز با پدیدار شدن هلال همراه می باشد و در طی</a:t>
                      </a:r>
                      <a:r>
                        <a:rPr lang="fa-IR" sz="1400" b="1" baseline="0" dirty="0" smtClean="0">
                          <a:solidFill>
                            <a:schemeClr val="tx1"/>
                          </a:solidFill>
                        </a:rPr>
                        <a:t> این فاز بر روشنایی و اندازه ی هلال  به تدریج افزوده می شود.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فاز-2</a:t>
                      </a:r>
                    </a:p>
                    <a:p>
                      <a:pPr algn="just" rtl="1"/>
                      <a:r>
                        <a:rPr lang="fa-IR" sz="1400" b="1" baseline="0" dirty="0" smtClean="0">
                          <a:solidFill>
                            <a:schemeClr val="tx1"/>
                          </a:solidFill>
                        </a:rPr>
                        <a:t>(</a:t>
                      </a:r>
                      <a:r>
                        <a:rPr lang="en-US" sz="1400" b="1" baseline="0" dirty="0" smtClean="0">
                          <a:solidFill>
                            <a:schemeClr val="tx1"/>
                          </a:solidFill>
                        </a:rPr>
                        <a:t>45-90</a:t>
                      </a:r>
                      <a:r>
                        <a:rPr lang="fa-IR" sz="1400" b="1" baseline="0" dirty="0" smtClean="0">
                          <a:solidFill>
                            <a:schemeClr val="tx1"/>
                          </a:solidFill>
                        </a:rPr>
                        <a:t>) </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914400">
                <a:tc>
                  <a:txBody>
                    <a:bodyPr/>
                    <a:lstStyle/>
                    <a:p>
                      <a:pPr algn="just" rtl="1"/>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در طی این مدت ماه از</a:t>
                      </a:r>
                      <a:r>
                        <a:rPr lang="fa-IR" sz="1400" b="1" baseline="0" dirty="0" smtClean="0">
                          <a:solidFill>
                            <a:schemeClr val="tx1"/>
                          </a:solidFill>
                        </a:rPr>
                        <a:t> اواسط روز از شرق طلوع و در نیمه شب از مغرب غروب می کند.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آغاز این فاز نیمی از ماه روشن است که به این حالت </a:t>
                      </a:r>
                      <a:r>
                        <a:rPr lang="fa-IR" sz="1400" b="1" i="1" dirty="0" smtClean="0">
                          <a:solidFill>
                            <a:srgbClr val="FF0000"/>
                          </a:solidFill>
                        </a:rPr>
                        <a:t>تربیع اول </a:t>
                      </a:r>
                      <a:r>
                        <a:rPr lang="fa-IR" sz="1400" b="1" dirty="0" smtClean="0">
                          <a:solidFill>
                            <a:schemeClr val="tx1"/>
                          </a:solidFill>
                        </a:rPr>
                        <a:t>می گویند-کمترین مقدار جزرو مد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فاز-3</a:t>
                      </a:r>
                    </a:p>
                    <a:p>
                      <a:pPr algn="just" rtl="1"/>
                      <a:r>
                        <a:rPr lang="fa-IR" sz="1400" b="1" dirty="0" smtClean="0">
                          <a:solidFill>
                            <a:schemeClr val="tx1"/>
                          </a:solidFill>
                        </a:rPr>
                        <a:t>(135-90)</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838200">
                <a:tc>
                  <a:txBody>
                    <a:bodyPr/>
                    <a:lstStyle/>
                    <a:p>
                      <a:pPr algn="just" rtl="1"/>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در</a:t>
                      </a:r>
                      <a:r>
                        <a:rPr lang="fa-IR" sz="1400" b="1" baseline="0" dirty="0" smtClean="0">
                          <a:solidFill>
                            <a:schemeClr val="tx1"/>
                          </a:solidFill>
                        </a:rPr>
                        <a:t> </a:t>
                      </a:r>
                      <a:r>
                        <a:rPr lang="fa-IR" sz="1400" b="1" dirty="0" smtClean="0">
                          <a:solidFill>
                            <a:schemeClr val="tx1"/>
                          </a:solidFill>
                        </a:rPr>
                        <a:t>این حالت ماه در بعد از ظهر طلوع نموده و حوالی ساعت 3 صبح غروب می کند.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روشنایی بیشتر شده و ماه</a:t>
                      </a:r>
                      <a:r>
                        <a:rPr lang="fa-IR" sz="1400" b="1" baseline="0" dirty="0" smtClean="0">
                          <a:solidFill>
                            <a:schemeClr val="tx1"/>
                          </a:solidFill>
                        </a:rPr>
                        <a:t> به شکل گرده ماهی در می آید. </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فاز-4</a:t>
                      </a:r>
                    </a:p>
                    <a:p>
                      <a:pPr algn="just" rtl="1"/>
                      <a:r>
                        <a:rPr lang="fa-IR" sz="1400" b="1" dirty="0" smtClean="0">
                          <a:solidFill>
                            <a:schemeClr val="tx1"/>
                          </a:solidFill>
                        </a:rPr>
                        <a:t>(180-135)</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just" rtl="1"/>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ماه از قسمت شرق در موقع غروب آفتاب</a:t>
                      </a:r>
                      <a:r>
                        <a:rPr lang="fa-IR" sz="1400" b="1" baseline="0" dirty="0" smtClean="0">
                          <a:solidFill>
                            <a:schemeClr val="tx1"/>
                          </a:solidFill>
                        </a:rPr>
                        <a:t> طلوع نموده و در موقع طلوع آفتاب در غرب،غروب می کند.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ابتدای این فاز سطح ماه کاملاً روشن می شود که به آن </a:t>
                      </a:r>
                      <a:r>
                        <a:rPr lang="fa-IR" sz="1400" b="1" i="1" dirty="0" smtClean="0">
                          <a:solidFill>
                            <a:srgbClr val="FF0000"/>
                          </a:solidFill>
                        </a:rPr>
                        <a:t>ماه بدر</a:t>
                      </a:r>
                      <a:r>
                        <a:rPr lang="fa-IR" sz="1400" b="1" dirty="0" smtClean="0">
                          <a:solidFill>
                            <a:schemeClr val="tx1"/>
                          </a:solidFill>
                        </a:rPr>
                        <a:t> می گویند.در</a:t>
                      </a:r>
                      <a:r>
                        <a:rPr lang="fa-IR" sz="1400" b="1" baseline="0" dirty="0" smtClean="0">
                          <a:solidFill>
                            <a:schemeClr val="tx1"/>
                          </a:solidFill>
                        </a:rPr>
                        <a:t> طی این فاز از وسعت روشنایی ماه کاسته می شود.به این حالت مقابله نیز می گویند.و شاهد بیشترین جزر و مد نیز خواهیم بود.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فاز-5 </a:t>
                      </a:r>
                    </a:p>
                    <a:p>
                      <a:pPr algn="just" rtl="1"/>
                      <a:r>
                        <a:rPr lang="fa-IR" sz="1400" b="1" dirty="0" smtClean="0">
                          <a:solidFill>
                            <a:schemeClr val="tx1"/>
                          </a:solidFill>
                        </a:rPr>
                        <a:t>(225-180)</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807720">
                <a:tc>
                  <a:txBody>
                    <a:bodyPr/>
                    <a:lstStyle/>
                    <a:p>
                      <a:pPr algn="just" rtl="1"/>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ماه حوالی ساعت 9 شب طلوع می کند و حدود ساعت 9 صبح در غرب،غروب</a:t>
                      </a:r>
                      <a:r>
                        <a:rPr lang="fa-IR" sz="1400" b="1" baseline="0" dirty="0" smtClean="0">
                          <a:solidFill>
                            <a:schemeClr val="tx1"/>
                          </a:solidFill>
                        </a:rPr>
                        <a:t> می کتد.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در طی این فاز روشنایی ماه در حال کاهش می باشد</a:t>
                      </a:r>
                      <a:r>
                        <a:rPr lang="fa-IR" sz="1400" b="1" baseline="0" dirty="0" smtClean="0">
                          <a:solidFill>
                            <a:schemeClr val="tx1"/>
                          </a:solidFill>
                        </a:rPr>
                        <a:t> و ماه به شکل گرده ماهی در می آید.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فاز- 6  </a:t>
                      </a:r>
                    </a:p>
                    <a:p>
                      <a:pPr algn="just" rtl="1"/>
                      <a:r>
                        <a:rPr lang="fa-IR" sz="1400" b="1" dirty="0" smtClean="0">
                          <a:solidFill>
                            <a:schemeClr val="tx1"/>
                          </a:solidFill>
                        </a:rPr>
                        <a:t>(270-225)</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792480">
                <a:tc>
                  <a:txBody>
                    <a:bodyPr/>
                    <a:lstStyle/>
                    <a:p>
                      <a:pPr algn="just" rtl="1"/>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ماه حوالی نیمه شب طلوع نموده و حوالی ظهر از غرب،غروب</a:t>
                      </a:r>
                      <a:r>
                        <a:rPr lang="fa-IR" sz="1400" b="1" baseline="0" dirty="0" smtClean="0">
                          <a:solidFill>
                            <a:schemeClr val="tx1"/>
                          </a:solidFill>
                        </a:rPr>
                        <a:t> می کند.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این فاز با </a:t>
                      </a:r>
                      <a:r>
                        <a:rPr lang="fa-IR" sz="1400" b="1" i="1" dirty="0" smtClean="0">
                          <a:solidFill>
                            <a:srgbClr val="FF0000"/>
                          </a:solidFill>
                        </a:rPr>
                        <a:t>تربیع دوم </a:t>
                      </a:r>
                      <a:r>
                        <a:rPr lang="fa-IR" sz="1400" b="1" dirty="0" smtClean="0">
                          <a:solidFill>
                            <a:schemeClr val="tx1"/>
                          </a:solidFill>
                        </a:rPr>
                        <a:t>آغاز می شود.در</a:t>
                      </a:r>
                      <a:r>
                        <a:rPr lang="fa-IR" sz="1400" b="1" baseline="0" dirty="0" smtClean="0">
                          <a:solidFill>
                            <a:schemeClr val="tx1"/>
                          </a:solidFill>
                        </a:rPr>
                        <a:t> طی این فاز روشنایی در حال کاهش است.کمترین مقدار جزر و مد</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فاز-7</a:t>
                      </a:r>
                    </a:p>
                    <a:p>
                      <a:pPr algn="just" rtl="1"/>
                      <a:r>
                        <a:rPr lang="fa-IR" sz="1400" b="1" dirty="0" smtClean="0">
                          <a:solidFill>
                            <a:schemeClr val="tx1"/>
                          </a:solidFill>
                        </a:rPr>
                        <a:t>(315-270)</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807720">
                <a:tc>
                  <a:txBody>
                    <a:bodyPr/>
                    <a:lstStyle/>
                    <a:p>
                      <a:pPr algn="just" rtl="1"/>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ماه</a:t>
                      </a:r>
                      <a:r>
                        <a:rPr lang="fa-IR" sz="1400" b="1" baseline="0" dirty="0" smtClean="0">
                          <a:solidFill>
                            <a:schemeClr val="tx1"/>
                          </a:solidFill>
                        </a:rPr>
                        <a:t> مدتی قبل از طلوع آفتاب از شرق طلوع می کند و بعد از ظهر غروب می کند. </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در طی این</a:t>
                      </a:r>
                      <a:r>
                        <a:rPr lang="fa-IR" sz="1400" b="1" baseline="0" dirty="0" smtClean="0">
                          <a:solidFill>
                            <a:schemeClr val="tx1"/>
                          </a:solidFill>
                        </a:rPr>
                        <a:t> فاز ماه به شکل هلالی در می آید که از اندازه ی ان به تدریج کاسته می شود تا این که در نهایت ناپدید می شود </a:t>
                      </a:r>
                      <a:r>
                        <a:rPr lang="fa-IR" sz="1400" b="1" i="1" baseline="0" dirty="0" smtClean="0">
                          <a:solidFill>
                            <a:srgbClr val="FF0000"/>
                          </a:solidFill>
                        </a:rPr>
                        <a:t>(محاق).</a:t>
                      </a:r>
                      <a:endParaRPr lang="en-US" sz="1400" b="1" i="1" dirty="0">
                        <a:solidFill>
                          <a:srgbClr val="FF0000"/>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r>
                        <a:rPr lang="fa-IR" sz="1400" b="1" dirty="0" smtClean="0">
                          <a:solidFill>
                            <a:schemeClr val="tx1"/>
                          </a:solidFill>
                        </a:rPr>
                        <a:t>فاز-8</a:t>
                      </a:r>
                    </a:p>
                    <a:p>
                      <a:pPr algn="just" rtl="1"/>
                      <a:r>
                        <a:rPr lang="fa-IR" sz="1400" b="1" dirty="0" smtClean="0">
                          <a:solidFill>
                            <a:schemeClr val="tx1"/>
                          </a:solidFill>
                        </a:rPr>
                        <a:t>(360-315)</a:t>
                      </a:r>
                      <a:endParaRPr lang="en-US" sz="1400" b="1" dirty="0">
                        <a:solidFill>
                          <a:schemeClr val="tx1"/>
                        </a:solidFill>
                      </a:endParaRPr>
                    </a:p>
                  </a:txBody>
                  <a:tcPr>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4" name="Picture 2"/>
          <p:cNvPicPr>
            <a:picLocks noChangeAspect="1" noChangeArrowheads="1"/>
          </p:cNvPicPr>
          <p:nvPr/>
        </p:nvPicPr>
        <p:blipFill>
          <a:blip r:embed="rId3"/>
          <a:srcRect l="30534" t="3087" r="58944" b="81480"/>
          <a:stretch>
            <a:fillRect/>
          </a:stretch>
        </p:blipFill>
        <p:spPr bwMode="auto">
          <a:xfrm>
            <a:off x="152400" y="838200"/>
            <a:ext cx="838200" cy="7620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48947" t="17117" r="39653" b="66047"/>
          <a:stretch>
            <a:fillRect/>
          </a:stretch>
        </p:blipFill>
        <p:spPr bwMode="auto">
          <a:xfrm>
            <a:off x="152400" y="1676400"/>
            <a:ext cx="838200" cy="8382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28778" t="32550" r="60699" b="52017"/>
          <a:stretch>
            <a:fillRect/>
          </a:stretch>
        </p:blipFill>
        <p:spPr bwMode="auto">
          <a:xfrm>
            <a:off x="152400" y="2590800"/>
            <a:ext cx="838200" cy="83820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l="28778" t="49386" r="60699" b="36584"/>
          <a:stretch>
            <a:fillRect/>
          </a:stretch>
        </p:blipFill>
        <p:spPr bwMode="auto">
          <a:xfrm>
            <a:off x="152400" y="3505200"/>
            <a:ext cx="838200" cy="762000"/>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l="28779" t="63416" r="60698" b="21151"/>
          <a:stretch>
            <a:fillRect/>
          </a:stretch>
        </p:blipFill>
        <p:spPr bwMode="auto">
          <a:xfrm>
            <a:off x="152400" y="4343400"/>
            <a:ext cx="838200" cy="838200"/>
          </a:xfrm>
          <a:prstGeom prst="rect">
            <a:avLst/>
          </a:prstGeom>
          <a:noFill/>
          <a:ln w="9525">
            <a:noFill/>
            <a:miter lim="800000"/>
            <a:headEnd/>
            <a:tailEnd/>
          </a:ln>
          <a:effectLst/>
        </p:spPr>
      </p:pic>
      <p:pic>
        <p:nvPicPr>
          <p:cNvPr id="10" name="Picture 2"/>
          <p:cNvPicPr>
            <a:picLocks noChangeAspect="1" noChangeArrowheads="1"/>
          </p:cNvPicPr>
          <p:nvPr/>
        </p:nvPicPr>
        <p:blipFill>
          <a:blip r:embed="rId3"/>
          <a:srcRect l="48947" t="63417" r="41407" b="21150"/>
          <a:stretch>
            <a:fillRect/>
          </a:stretch>
        </p:blipFill>
        <p:spPr bwMode="auto">
          <a:xfrm>
            <a:off x="152400" y="5181600"/>
            <a:ext cx="838200" cy="76200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l="48070" t="78849" r="42284" b="5717"/>
          <a:stretch>
            <a:fillRect/>
          </a:stretch>
        </p:blipFill>
        <p:spPr bwMode="auto">
          <a:xfrm>
            <a:off x="152400" y="6019800"/>
            <a:ext cx="838200" cy="83820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l="59470" t="78850" r="30007" b="7401"/>
          <a:stretch>
            <a:fillRect/>
          </a:stretch>
        </p:blipFill>
        <p:spPr bwMode="auto">
          <a:xfrm>
            <a:off x="152400" y="0"/>
            <a:ext cx="838200" cy="822960"/>
          </a:xfrm>
          <a:prstGeom prst="rect">
            <a:avLst/>
          </a:prstGeom>
          <a:noFill/>
          <a:ln w="9525">
            <a:noFill/>
            <a:miter lim="800000"/>
            <a:headEnd/>
            <a:tailEnd/>
          </a:ln>
          <a:effectLst/>
        </p:spPr>
      </p:pic>
      <p:sp>
        <p:nvSpPr>
          <p:cNvPr id="13" name="Action Button: Movie 12">
            <a:hlinkClick r:id="rId4" action="ppaction://hlinkfile" highlightClick="1"/>
          </p:cNvPr>
          <p:cNvSpPr/>
          <p:nvPr/>
        </p:nvSpPr>
        <p:spPr>
          <a:xfrm>
            <a:off x="1371600" y="6400800"/>
            <a:ext cx="762000" cy="228600"/>
          </a:xfrm>
          <a:prstGeom prst="actionButtonMovi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par>
                          <p:cTn id="14" fill="hold">
                            <p:stCondLst>
                              <p:cond delay="2000"/>
                            </p:stCondLst>
                            <p:childTnLst>
                              <p:par>
                                <p:cTn id="15" presetID="2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par>
                          <p:cTn id="25" fill="hold">
                            <p:stCondLst>
                              <p:cond delay="3000"/>
                            </p:stCondLst>
                            <p:childTnLst>
                              <p:par>
                                <p:cTn id="26" presetID="26"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par>
                          <p:cTn id="42" fill="hold">
                            <p:stCondLst>
                              <p:cond delay="5000"/>
                            </p:stCondLst>
                            <p:childTnLst>
                              <p:par>
                                <p:cTn id="43" presetID="35"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000"/>
                                        <p:tgtEl>
                                          <p:spTgt spid="7"/>
                                        </p:tgtEl>
                                      </p:cBhvr>
                                    </p:animEffect>
                                    <p:anim calcmode="lin" valueType="num">
                                      <p:cBhvr>
                                        <p:cTn id="46" dur="2000" fill="hold"/>
                                        <p:tgtEl>
                                          <p:spTgt spid="7"/>
                                        </p:tgtEl>
                                        <p:attrNameLst>
                                          <p:attrName>style.rotation</p:attrName>
                                        </p:attrNameLst>
                                      </p:cBhvr>
                                      <p:tavLst>
                                        <p:tav tm="0">
                                          <p:val>
                                            <p:fltVal val="720"/>
                                          </p:val>
                                        </p:tav>
                                        <p:tav tm="100000">
                                          <p:val>
                                            <p:fltVal val="0"/>
                                          </p:val>
                                        </p:tav>
                                      </p:tavLst>
                                    </p:anim>
                                    <p:anim calcmode="lin" valueType="num">
                                      <p:cBhvr>
                                        <p:cTn id="47" dur="2000" fill="hold"/>
                                        <p:tgtEl>
                                          <p:spTgt spid="7"/>
                                        </p:tgtEl>
                                        <p:attrNameLst>
                                          <p:attrName>ppt_h</p:attrName>
                                        </p:attrNameLst>
                                      </p:cBhvr>
                                      <p:tavLst>
                                        <p:tav tm="0">
                                          <p:val>
                                            <p:fltVal val="0"/>
                                          </p:val>
                                        </p:tav>
                                        <p:tav tm="100000">
                                          <p:val>
                                            <p:strVal val="#ppt_h"/>
                                          </p:val>
                                        </p:tav>
                                      </p:tavLst>
                                    </p:anim>
                                    <p:anim calcmode="lin" valueType="num">
                                      <p:cBhvr>
                                        <p:cTn id="48" dur="2000" fill="hold"/>
                                        <p:tgtEl>
                                          <p:spTgt spid="7"/>
                                        </p:tgtEl>
                                        <p:attrNameLst>
                                          <p:attrName>ppt_w</p:attrName>
                                        </p:attrNameLst>
                                      </p:cBhvr>
                                      <p:tavLst>
                                        <p:tav tm="0">
                                          <p:val>
                                            <p:fltVal val="0"/>
                                          </p:val>
                                        </p:tav>
                                        <p:tav tm="100000">
                                          <p:val>
                                            <p:strVal val="#ppt_w"/>
                                          </p:val>
                                        </p:tav>
                                      </p:tavLst>
                                    </p:anim>
                                  </p:childTnLst>
                                </p:cTn>
                              </p:par>
                            </p:childTnLst>
                          </p:cTn>
                        </p:par>
                        <p:par>
                          <p:cTn id="49" fill="hold">
                            <p:stCondLst>
                              <p:cond delay="7000"/>
                            </p:stCondLst>
                            <p:childTnLst>
                              <p:par>
                                <p:cTn id="50" presetID="51"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770" decel="100000"/>
                                        <p:tgtEl>
                                          <p:spTgt spid="8"/>
                                        </p:tgtEl>
                                      </p:cBhvr>
                                    </p:animEffect>
                                    <p:animScale>
                                      <p:cBhvr>
                                        <p:cTn id="53" dur="770" decel="100000"/>
                                        <p:tgtEl>
                                          <p:spTgt spid="8"/>
                                        </p:tgtEl>
                                      </p:cBhvr>
                                      <p:from x="10000" y="10000"/>
                                      <p:to x="200000" y="450000"/>
                                    </p:animScale>
                                    <p:animScale>
                                      <p:cBhvr>
                                        <p:cTn id="54" dur="1230" accel="100000" fill="hold">
                                          <p:stCondLst>
                                            <p:cond delay="770"/>
                                          </p:stCondLst>
                                        </p:cTn>
                                        <p:tgtEl>
                                          <p:spTgt spid="8"/>
                                        </p:tgtEl>
                                      </p:cBhvr>
                                      <p:from x="200000" y="450000"/>
                                      <p:to x="100000" y="100000"/>
                                    </p:animScale>
                                    <p:set>
                                      <p:cBhvr>
                                        <p:cTn id="55" dur="770" fill="hold"/>
                                        <p:tgtEl>
                                          <p:spTgt spid="8"/>
                                        </p:tgtEl>
                                        <p:attrNameLst>
                                          <p:attrName>ppt_x</p:attrName>
                                        </p:attrNameLst>
                                      </p:cBhvr>
                                      <p:to>
                                        <p:strVal val="(0.5)"/>
                                      </p:to>
                                    </p:set>
                                    <p:anim from="(0.5)" to="(#ppt_x)" calcmode="lin" valueType="num">
                                      <p:cBhvr>
                                        <p:cTn id="56" dur="1230" accel="100000" fill="hold">
                                          <p:stCondLst>
                                            <p:cond delay="770"/>
                                          </p:stCondLst>
                                        </p:cTn>
                                        <p:tgtEl>
                                          <p:spTgt spid="8"/>
                                        </p:tgtEl>
                                        <p:attrNameLst>
                                          <p:attrName>ppt_x</p:attrName>
                                        </p:attrNameLst>
                                      </p:cBhvr>
                                    </p:anim>
                                    <p:set>
                                      <p:cBhvr>
                                        <p:cTn id="57" dur="770" fill="hold"/>
                                        <p:tgtEl>
                                          <p:spTgt spid="8"/>
                                        </p:tgtEl>
                                        <p:attrNameLst>
                                          <p:attrName>ppt_y</p:attrName>
                                        </p:attrNameLst>
                                      </p:cBhvr>
                                      <p:to>
                                        <p:strVal val="(#ppt_y+0.4)"/>
                                      </p:to>
                                    </p:set>
                                    <p:anim from="(#ppt_y+0.4)" to="(#ppt_y)" calcmode="lin" valueType="num">
                                      <p:cBhvr>
                                        <p:cTn id="58" dur="1230" accel="100000" fill="hold">
                                          <p:stCondLst>
                                            <p:cond delay="770"/>
                                          </p:stCondLst>
                                        </p:cTn>
                                        <p:tgtEl>
                                          <p:spTgt spid="8"/>
                                        </p:tgtEl>
                                        <p:attrNameLst>
                                          <p:attrName>ppt_y</p:attrName>
                                        </p:attrNameLst>
                                      </p:cBhvr>
                                    </p:anim>
                                  </p:childTnLst>
                                </p:cTn>
                              </p:par>
                            </p:childTnLst>
                          </p:cTn>
                        </p:par>
                        <p:par>
                          <p:cTn id="59" fill="hold">
                            <p:stCondLst>
                              <p:cond delay="9000"/>
                            </p:stCondLst>
                            <p:childTnLst>
                              <p:par>
                                <p:cTn id="60" presetID="25"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5" dur="1000" fill="hold"/>
                                        <p:tgtEl>
                                          <p:spTgt spid="9"/>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9"/>
                                        </p:tgtEl>
                                      </p:cBhvr>
                                    </p:animEffect>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2000"/>
                                        <p:tgtEl>
                                          <p:spTgt spid="10"/>
                                        </p:tgtEl>
                                      </p:cBhvr>
                                    </p:animEffect>
                                    <p:anim calcmode="lin" valueType="num">
                                      <p:cBhvr>
                                        <p:cTn id="74" dur="2000" fill="hold"/>
                                        <p:tgtEl>
                                          <p:spTgt spid="10"/>
                                        </p:tgtEl>
                                        <p:attrNameLst>
                                          <p:attrName>style.rotation</p:attrName>
                                        </p:attrNameLst>
                                      </p:cBhvr>
                                      <p:tavLst>
                                        <p:tav tm="0">
                                          <p:val>
                                            <p:fltVal val="720"/>
                                          </p:val>
                                        </p:tav>
                                        <p:tav tm="100000">
                                          <p:val>
                                            <p:fltVal val="0"/>
                                          </p:val>
                                        </p:tav>
                                      </p:tavLst>
                                    </p:anim>
                                    <p:anim calcmode="lin" valueType="num">
                                      <p:cBhvr>
                                        <p:cTn id="75" dur="2000" fill="hold"/>
                                        <p:tgtEl>
                                          <p:spTgt spid="10"/>
                                        </p:tgtEl>
                                        <p:attrNameLst>
                                          <p:attrName>ppt_h</p:attrName>
                                        </p:attrNameLst>
                                      </p:cBhvr>
                                      <p:tavLst>
                                        <p:tav tm="0">
                                          <p:val>
                                            <p:fltVal val="0"/>
                                          </p:val>
                                        </p:tav>
                                        <p:tav tm="100000">
                                          <p:val>
                                            <p:strVal val="#ppt_h"/>
                                          </p:val>
                                        </p:tav>
                                      </p:tavLst>
                                    </p:anim>
                                    <p:anim calcmode="lin" valueType="num">
                                      <p:cBhvr>
                                        <p:cTn id="76" dur="2000" fill="hold"/>
                                        <p:tgtEl>
                                          <p:spTgt spid="10"/>
                                        </p:tgtEl>
                                        <p:attrNameLst>
                                          <p:attrName>ppt_w</p:attrName>
                                        </p:attrNameLst>
                                      </p:cBhvr>
                                      <p:tavLst>
                                        <p:tav tm="0">
                                          <p:val>
                                            <p:fltVal val="0"/>
                                          </p:val>
                                        </p:tav>
                                        <p:tav tm="100000">
                                          <p:val>
                                            <p:strVal val="#ppt_w"/>
                                          </p:val>
                                        </p:tav>
                                      </p:tavLst>
                                    </p:anim>
                                  </p:childTnLst>
                                </p:cTn>
                              </p:par>
                            </p:childTnLst>
                          </p:cTn>
                        </p:par>
                        <p:par>
                          <p:cTn id="77" fill="hold">
                            <p:stCondLst>
                              <p:cond delay="12000"/>
                            </p:stCondLst>
                            <p:childTnLst>
                              <p:par>
                                <p:cTn id="78" presetID="2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3" dur="1000" fill="hold"/>
                                        <p:tgtEl>
                                          <p:spTgt spid="11"/>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57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E:\moon2.gif"/>
          <p:cNvPicPr>
            <a:picLocks noGrp="1" noChangeAspect="1" noChangeArrowheads="1"/>
          </p:cNvPicPr>
          <p:nvPr/>
        </p:nvPicPr>
        <p:blipFill>
          <a:blip r:embed="rId2"/>
          <a:srcRect/>
          <a:stretch>
            <a:fillRect/>
          </a:stretch>
        </p:blipFill>
        <p:spPr bwMode="auto">
          <a:xfrm>
            <a:off x="290345" y="261766"/>
            <a:ext cx="8563310" cy="6334468"/>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rtl="1"/>
            <a:endParaRPr lang="en-US" sz="2000" b="1" dirty="0"/>
          </a:p>
        </p:txBody>
      </p:sp>
      <p:pic>
        <p:nvPicPr>
          <p:cNvPr id="1026" name="Picture 2" descr="E:\lunation-anim.gif"/>
          <p:cNvPicPr>
            <a:picLocks noGrp="1" noChangeAspect="1" noChangeArrowheads="1" noCrop="1"/>
          </p:cNvPicPr>
          <p:nvPr>
            <p:ph idx="1"/>
          </p:nvPr>
        </p:nvPicPr>
        <p:blipFill>
          <a:blip r:embed="rId2"/>
          <a:srcRect/>
          <a:stretch>
            <a:fillRect/>
          </a:stretch>
        </p:blipFill>
        <p:spPr bwMode="auto">
          <a:xfrm>
            <a:off x="1295400" y="586581"/>
            <a:ext cx="6096000" cy="609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rtl="1"/>
            <a:r>
              <a:rPr lang="fa-IR" sz="2800" b="1" i="1" dirty="0" smtClean="0">
                <a:solidFill>
                  <a:srgbClr val="FF0000"/>
                </a:solidFill>
              </a:rPr>
              <a:t>جزر و مد (</a:t>
            </a:r>
            <a:r>
              <a:rPr lang="en-US" sz="2800" b="1" i="1" dirty="0" smtClean="0">
                <a:solidFill>
                  <a:srgbClr val="FF0000"/>
                </a:solidFill>
              </a:rPr>
              <a:t> Tides</a:t>
            </a:r>
            <a:r>
              <a:rPr lang="fa-IR" sz="2800" b="1" i="1" dirty="0" smtClean="0">
                <a:solidFill>
                  <a:srgbClr val="FF0000"/>
                </a:solidFill>
              </a:rPr>
              <a:t>)  </a:t>
            </a:r>
            <a:endParaRPr lang="en-US" sz="2800" b="1" i="1" dirty="0">
              <a:solidFill>
                <a:srgbClr val="FF0000"/>
              </a:solidFill>
            </a:endParaRPr>
          </a:p>
        </p:txBody>
      </p:sp>
      <p:sp>
        <p:nvSpPr>
          <p:cNvPr id="3" name="Content Placeholder 2"/>
          <p:cNvSpPr>
            <a:spLocks noGrp="1"/>
          </p:cNvSpPr>
          <p:nvPr>
            <p:ph idx="1"/>
          </p:nvPr>
        </p:nvSpPr>
        <p:spPr>
          <a:xfrm>
            <a:off x="457200" y="1143000"/>
            <a:ext cx="8229600" cy="4983163"/>
          </a:xfrm>
        </p:spPr>
        <p:txBody>
          <a:bodyPr>
            <a:normAutofit/>
          </a:bodyPr>
          <a:lstStyle/>
          <a:p>
            <a:pPr algn="just" rtl="1"/>
            <a:r>
              <a:rPr lang="fa-IR" sz="1600" b="1" dirty="0" smtClean="0"/>
              <a:t>این پدیده حاصل نیروی گرانشی است که ماه بر زمین وارد می سازد و در صورتی که این دو جسم سماوی به همراه خورشید در یک ردیف قرار بگیرند اثر آن قوی تر خواهد شد(یعنی در موقعیتهای ماه نو و ماه بدر) و در وضعیتهای کسوف و خسوف که مراکز این سه جرم سماوی در یک امتداد نیز واقع می شوند این اثر باز هم قوی تر خواهد بود.نیروی جاذبه ی ماه در تمام مدت چرخش آن به دور زمین اعمال می گردد.مقدار این نیرو در حالتهای ماه نو و بدر بیشترین مقئار و در حالتهای تربیع اول و دوم کمترین مقدار را خواهد داشت چون در این حالت ماه ،زمین و خورشید زاویه ی 90 درجه را می سازند و ماه وخورشید در دوجهت عمود بر هم زمین را به سوی خود می کشند.طبق قانون گرانش نیوتنی با کاهش فاصله ی بین دو جسم(در اینجا ماه و آبهای سطحی زمین) نیروی جاذبه به توان دو برابر افزایش می یابد.بنابراین ماه در موقعیتهایی که فاصله ی نزدیکتری به زمین پیدا می کند (که در این حالت اندازه ی ماه نیز بزرگتر از دیگر روزها دیده می شود) اثر نیروی جزر و مدی آن قوی تر خواهد شد.</a:t>
            </a:r>
          </a:p>
          <a:p>
            <a:pPr algn="just" rtl="1"/>
            <a:r>
              <a:rPr lang="fa-IR" sz="1600" b="1" dirty="0" smtClean="0"/>
              <a:t>نیروی مد در واقع اختلاف نیروی کششی ماه بر آبهای سطحی با نیروی کششی ماه بر جرم مرکزی زمین می باشد.</a:t>
            </a:r>
          </a:p>
          <a:p>
            <a:pPr algn="just" rtl="1"/>
            <a:r>
              <a:rPr lang="fa-IR" sz="1600" b="1" dirty="0" smtClean="0"/>
              <a:t>بالا آمدن آبها(مد) در نقطه ی مقابل ماه روی می دهد و در همین هنگام در موقعیت 90 درجه به طرفین پدیده ی جزر(پایین آمدن آبها) رخ می دهد. علت این امر حرکت آبها از این نواحی به طرف مکانهایی است که در آنها پدیده ی مد روی می دهد.</a:t>
            </a:r>
          </a:p>
          <a:p>
            <a:pPr algn="just" rtl="1"/>
            <a:r>
              <a:rPr lang="fa-IR" sz="1600" b="1" dirty="0" smtClean="0"/>
              <a:t>بیشترین جزر (</a:t>
            </a:r>
            <a:r>
              <a:rPr lang="en-US" sz="1600" b="1" dirty="0" smtClean="0"/>
              <a:t>Spring tides</a:t>
            </a:r>
            <a:r>
              <a:rPr lang="fa-IR" sz="1600" b="1" dirty="0" smtClean="0"/>
              <a:t>) و کمترین(</a:t>
            </a:r>
            <a:r>
              <a:rPr lang="en-US" sz="1600" b="1" dirty="0" smtClean="0"/>
              <a:t>Neap tides</a:t>
            </a:r>
            <a:r>
              <a:rPr lang="fa-IR" sz="1600" b="1" dirty="0" smtClean="0"/>
              <a:t>)</a:t>
            </a:r>
          </a:p>
          <a:p>
            <a:pPr algn="just" rtl="1"/>
            <a:endParaRPr lang="fa-IR" sz="1600" b="1" dirty="0" smtClean="0"/>
          </a:p>
          <a:p>
            <a:pPr algn="just" rtl="1">
              <a:buNone/>
            </a:pPr>
            <a:r>
              <a:rPr lang="fa-IR" sz="1600" b="1" dirty="0"/>
              <a:t> </a:t>
            </a:r>
            <a:r>
              <a:rPr lang="fa-IR" sz="1600" b="1" dirty="0" smtClean="0"/>
              <a:t>       مشاهده جزر و مد</a:t>
            </a:r>
          </a:p>
        </p:txBody>
      </p:sp>
      <p:pic>
        <p:nvPicPr>
          <p:cNvPr id="5122" name="Picture 2" descr="G:\TIDES ANIMATION_files\sprneap.jpg"/>
          <p:cNvPicPr>
            <a:picLocks noChangeAspect="1" noChangeArrowheads="1"/>
          </p:cNvPicPr>
          <p:nvPr/>
        </p:nvPicPr>
        <p:blipFill>
          <a:blip r:embed="rId2"/>
          <a:srcRect/>
          <a:stretch>
            <a:fillRect/>
          </a:stretch>
        </p:blipFill>
        <p:spPr bwMode="auto">
          <a:xfrm>
            <a:off x="1066800" y="4343400"/>
            <a:ext cx="3276599" cy="2327849"/>
          </a:xfrm>
          <a:prstGeom prst="rect">
            <a:avLst/>
          </a:prstGeom>
          <a:noFill/>
        </p:spPr>
      </p:pic>
      <p:sp>
        <p:nvSpPr>
          <p:cNvPr id="5" name="Action Button: Movie 4">
            <a:hlinkClick r:id="rId3" action="ppaction://hlinkfile" highlightClick="1"/>
          </p:cNvPr>
          <p:cNvSpPr/>
          <p:nvPr/>
        </p:nvSpPr>
        <p:spPr>
          <a:xfrm>
            <a:off x="5791200" y="5029200"/>
            <a:ext cx="990600" cy="228600"/>
          </a:xfrm>
          <a:prstGeom prst="actionButtonMovi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alpha val="58000"/>
          </a:srgb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half" idx="2"/>
          </p:nvPr>
        </p:nvSpPr>
        <p:spPr/>
        <p:txBody>
          <a:bodyPr>
            <a:normAutofit/>
          </a:bodyPr>
          <a:lstStyle/>
          <a:p>
            <a:pPr algn="just" rtl="1"/>
            <a:r>
              <a:rPr lang="fa-IR" sz="1800" b="1" dirty="0" smtClean="0"/>
              <a:t>نیروی کشش ماه در سمت رو به ماه(به علت نزدیک بودن به ماه) بیشتر از سمت دیگر زمین است در نتیجه آبها به طرف ماه کشیده می شوند بعلاوه زمین هم تحت کشش ماه(به مقدار کمتر از ابها)به طرف ماه کشیده می شود در نتیجه آبهای طرف دیگر ماه که کمتر کشیده می شوند طبق قانون ماند(اینرسی) به اصطلاح جا می مانند و به صورت برآمدگی در طرف دیگر زمین(همانند طرفی که مقابل ماه است) ظاهر می شوند.</a:t>
            </a:r>
            <a:endParaRPr lang="en-US" sz="1800" b="1" dirty="0"/>
          </a:p>
        </p:txBody>
      </p:sp>
      <p:pic>
        <p:nvPicPr>
          <p:cNvPr id="29698" name="Picture 2"/>
          <p:cNvPicPr>
            <a:picLocks noGrp="1" noChangeAspect="1" noChangeArrowheads="1"/>
          </p:cNvPicPr>
          <p:nvPr>
            <p:ph sz="half" idx="1"/>
          </p:nvPr>
        </p:nvPicPr>
        <p:blipFill>
          <a:blip r:embed="rId2"/>
          <a:srcRect l="26415" t="29780" r="49057" b="21918"/>
          <a:stretch>
            <a:fillRect/>
          </a:stretch>
        </p:blipFill>
        <p:spPr bwMode="auto">
          <a:xfrm>
            <a:off x="533400" y="1905000"/>
            <a:ext cx="3352799"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rtl="1"/>
            <a:r>
              <a:rPr lang="fa-IR" sz="2800" b="1" dirty="0" smtClean="0">
                <a:solidFill>
                  <a:srgbClr val="FF0000"/>
                </a:solidFill>
              </a:rPr>
              <a:t>پارالاکس -</a:t>
            </a:r>
            <a:r>
              <a:rPr lang="en-US" sz="2800" b="1" dirty="0" smtClean="0">
                <a:solidFill>
                  <a:srgbClr val="FF0000"/>
                </a:solidFill>
              </a:rPr>
              <a:t>Parallax</a:t>
            </a:r>
            <a:endParaRPr lang="en-US" sz="2800" b="1" dirty="0">
              <a:solidFill>
                <a:srgbClr val="FF0000"/>
              </a:solidFill>
            </a:endParaRPr>
          </a:p>
        </p:txBody>
      </p:sp>
      <p:sp>
        <p:nvSpPr>
          <p:cNvPr id="4" name="Content Placeholder 3"/>
          <p:cNvSpPr>
            <a:spLocks noGrp="1"/>
          </p:cNvSpPr>
          <p:nvPr>
            <p:ph sz="half" idx="2"/>
          </p:nvPr>
        </p:nvSpPr>
        <p:spPr>
          <a:xfrm>
            <a:off x="4648200" y="990600"/>
            <a:ext cx="4038600" cy="5410200"/>
          </a:xfrm>
        </p:spPr>
        <p:txBody>
          <a:bodyPr>
            <a:normAutofit lnSpcReduction="10000"/>
          </a:bodyPr>
          <a:lstStyle/>
          <a:p>
            <a:pPr algn="just" rtl="1"/>
            <a:r>
              <a:rPr lang="fa-IR" sz="1800" b="1" dirty="0" smtClean="0"/>
              <a:t>تفاوت جهت یک شیئی که در فاصله ی محدود از دو مکان متفاوت نظاره شود را اختلاف منظر می گویند.</a:t>
            </a:r>
          </a:p>
          <a:p>
            <a:pPr algn="just" rtl="1"/>
            <a:r>
              <a:rPr lang="fa-IR" sz="1800" b="1" dirty="0" smtClean="0"/>
              <a:t>محاسبه ی پارالاکس: </a:t>
            </a:r>
            <a:r>
              <a:rPr lang="en-US" sz="1800" b="1" dirty="0" smtClean="0"/>
              <a:t>  </a:t>
            </a:r>
          </a:p>
          <a:p>
            <a:pPr algn="just" rtl="1">
              <a:buNone/>
            </a:pPr>
            <a:r>
              <a:rPr lang="en-US" sz="1800" b="1" dirty="0" smtClean="0"/>
              <a:t> </a:t>
            </a:r>
            <a:r>
              <a:rPr lang="fa-IR" sz="1800" b="1" dirty="0" smtClean="0"/>
              <a:t>     </a:t>
            </a:r>
            <a:r>
              <a:rPr lang="en-US" sz="1800" b="1" dirty="0" smtClean="0"/>
              <a:t>d</a:t>
            </a:r>
            <a:r>
              <a:rPr lang="fa-IR" sz="1800" b="1" dirty="0" smtClean="0"/>
              <a:t> فاصله ی ستاره تا زمین و</a:t>
            </a:r>
            <a:r>
              <a:rPr lang="en-US" sz="1800" b="1" dirty="0" smtClean="0"/>
              <a:t>    </a:t>
            </a:r>
            <a:r>
              <a:rPr lang="fa-IR" sz="1800" b="1" dirty="0" smtClean="0"/>
              <a:t> </a:t>
            </a:r>
            <a:r>
              <a:rPr lang="en-US" sz="1800" b="1" dirty="0" smtClean="0"/>
              <a:t>d</a:t>
            </a:r>
            <a:r>
              <a:rPr lang="en-US" sz="1800" b="1" baseline="-25000" dirty="0" smtClean="0"/>
              <a:t>1</a:t>
            </a:r>
            <a:r>
              <a:rPr lang="fa-IR" sz="1800" b="1" baseline="-25000" dirty="0" smtClean="0"/>
              <a:t>  </a:t>
            </a:r>
            <a:r>
              <a:rPr lang="fa-IR" sz="1800" b="1" dirty="0" smtClean="0"/>
              <a:t> فاصله ی زمین تا خورشید است که معادل  </a:t>
            </a:r>
            <a:r>
              <a:rPr lang="en-US" sz="1800" b="1" dirty="0" smtClean="0"/>
              <a:t>15</a:t>
            </a:r>
            <a:r>
              <a:rPr lang="en-US" sz="1800" b="1" dirty="0" smtClean="0">
                <a:cs typeface="Narkisim"/>
              </a:rPr>
              <a:t>×10</a:t>
            </a:r>
            <a:r>
              <a:rPr lang="en-US" sz="1800" b="1" baseline="30000" dirty="0" smtClean="0">
                <a:cs typeface="Narkisim"/>
              </a:rPr>
              <a:t>7</a:t>
            </a:r>
            <a:r>
              <a:rPr lang="en-US" sz="1800" b="1" baseline="-25000" dirty="0" smtClean="0">
                <a:cs typeface="Narkisim"/>
              </a:rPr>
              <a:t> </a:t>
            </a:r>
            <a:r>
              <a:rPr lang="en-US" sz="1800" b="1" dirty="0" smtClean="0">
                <a:cs typeface="Narkisim"/>
              </a:rPr>
              <a:t>  km</a:t>
            </a:r>
            <a:r>
              <a:rPr lang="fa-IR" sz="1800" b="1" dirty="0" smtClean="0">
                <a:cs typeface="Narkisim"/>
              </a:rPr>
              <a:t> می باشد و </a:t>
            </a:r>
            <a:r>
              <a:rPr lang="el-GR" sz="1800" b="1" dirty="0" smtClean="0">
                <a:cs typeface="Narkisim"/>
              </a:rPr>
              <a:t>α</a:t>
            </a:r>
            <a:r>
              <a:rPr lang="fa-IR" sz="1800" b="1" dirty="0" smtClean="0">
                <a:cs typeface="Narkisim"/>
              </a:rPr>
              <a:t> زاویه ی پارالاکس بر حسب رادیان است.برای تبدیل درجه به رادیان به صورت زیر عمل می کنیم:</a:t>
            </a:r>
          </a:p>
          <a:p>
            <a:pPr algn="just" rtl="1">
              <a:buNone/>
            </a:pPr>
            <a:r>
              <a:rPr lang="fa-IR" sz="1800" b="1" dirty="0" smtClean="0">
                <a:cs typeface="Narkisim"/>
              </a:rPr>
              <a:t>     </a:t>
            </a:r>
            <a:r>
              <a:rPr lang="en-US" sz="1800" b="1" dirty="0" smtClean="0">
                <a:cs typeface="Narkisim"/>
              </a:rPr>
              <a:t>D</a:t>
            </a:r>
            <a:r>
              <a:rPr lang="fa-IR" sz="1800" b="1" dirty="0" smtClean="0">
                <a:cs typeface="Narkisim"/>
              </a:rPr>
              <a:t> زاویه بر حسب درجه است</a:t>
            </a:r>
          </a:p>
          <a:p>
            <a:pPr algn="just" rtl="1">
              <a:buNone/>
            </a:pPr>
            <a:r>
              <a:rPr lang="fa-IR" sz="1800" b="1" dirty="0" smtClean="0">
                <a:cs typeface="Narkisim"/>
              </a:rPr>
              <a:t>     و </a:t>
            </a:r>
            <a:r>
              <a:rPr lang="el-GR" sz="1800" b="1" dirty="0" smtClean="0">
                <a:cs typeface="Narkisim"/>
              </a:rPr>
              <a:t>α</a:t>
            </a:r>
            <a:r>
              <a:rPr lang="fa-IR" sz="1800" b="1" dirty="0" smtClean="0">
                <a:cs typeface="Narkisim"/>
              </a:rPr>
              <a:t> زاویه بر حسب رادیان</a:t>
            </a:r>
          </a:p>
          <a:p>
            <a:pPr algn="just" rtl="1"/>
            <a:r>
              <a:rPr lang="fa-IR" sz="1800" b="1" dirty="0" smtClean="0">
                <a:cs typeface="Narkisim"/>
              </a:rPr>
              <a:t>برای زوایای کوچکتر از 6 درجه تانژانت هر زاویه ای کوچکتر از 6 درجه (برحسب رادیان) برابر مقدار همان زاویه برحسب رادیان است یعنی :</a:t>
            </a:r>
            <a:r>
              <a:rPr lang="en-US" sz="1800" b="1" dirty="0" smtClean="0">
                <a:cs typeface="Narkisim"/>
              </a:rPr>
              <a:t>tan</a:t>
            </a:r>
            <a:r>
              <a:rPr lang="el-GR" sz="1800" b="1" dirty="0" smtClean="0">
                <a:cs typeface="Narkisim"/>
              </a:rPr>
              <a:t>α</a:t>
            </a:r>
            <a:r>
              <a:rPr lang="en-US" sz="1800" b="1" dirty="0" smtClean="0">
                <a:cs typeface="Narkisim"/>
              </a:rPr>
              <a:t>=</a:t>
            </a:r>
            <a:r>
              <a:rPr lang="el-GR" sz="1800" b="1" dirty="0" smtClean="0">
                <a:cs typeface="Narkisim"/>
              </a:rPr>
              <a:t>α</a:t>
            </a:r>
            <a:r>
              <a:rPr lang="en-US" sz="1800" b="1" dirty="0" smtClean="0">
                <a:cs typeface="Narkisim"/>
              </a:rPr>
              <a:t>  </a:t>
            </a:r>
            <a:r>
              <a:rPr lang="fa-IR" sz="1800" b="1" dirty="0" smtClean="0">
                <a:cs typeface="Narkisim"/>
              </a:rPr>
              <a:t>   </a:t>
            </a:r>
            <a:endParaRPr lang="fa-IR" sz="1800" b="1" dirty="0" smtClean="0"/>
          </a:p>
          <a:p>
            <a:pPr algn="just" rtl="1"/>
            <a:r>
              <a:rPr lang="fa-IR" sz="1800" b="1" dirty="0" smtClean="0"/>
              <a:t>یک پارسک(</a:t>
            </a:r>
            <a:r>
              <a:rPr lang="en-US" sz="1800" b="1" dirty="0" smtClean="0"/>
              <a:t>pc</a:t>
            </a:r>
            <a:r>
              <a:rPr lang="fa-IR" sz="1800" b="1" dirty="0" smtClean="0"/>
              <a:t>) فاصله ی ستاره ای است که تحت پارالاکس 1 ثانیه دیده شود.چون یک درجه معادل 60 دقیقه و یا معادل 3600 ثانیه است پس یک ثانیه معادل </a:t>
            </a:r>
            <a:r>
              <a:rPr lang="en-US" sz="1800" b="1" dirty="0" smtClean="0"/>
              <a:t>1/3600</a:t>
            </a:r>
            <a:r>
              <a:rPr lang="fa-IR" sz="1800" b="1" dirty="0" smtClean="0"/>
              <a:t> درجه می باشد که معادل </a:t>
            </a:r>
            <a:r>
              <a:rPr lang="en-US" sz="1800" b="1" baseline="-25000" dirty="0" smtClean="0"/>
              <a:t> </a:t>
            </a:r>
            <a:r>
              <a:rPr lang="en-US" sz="1800" b="1" dirty="0" smtClean="0"/>
              <a:t>  4.8</a:t>
            </a:r>
            <a:r>
              <a:rPr lang="en-US" sz="1800" b="1" dirty="0" smtClean="0">
                <a:cs typeface="Narkisim"/>
              </a:rPr>
              <a:t>×10</a:t>
            </a:r>
            <a:r>
              <a:rPr lang="en-US" sz="1800" b="1" baseline="30000" dirty="0" smtClean="0">
                <a:cs typeface="Narkisim"/>
              </a:rPr>
              <a:t>-6</a:t>
            </a:r>
            <a:r>
              <a:rPr lang="fa-IR" sz="1800" b="1" baseline="30000" dirty="0" smtClean="0">
                <a:cs typeface="Narkisim"/>
              </a:rPr>
              <a:t>  </a:t>
            </a:r>
            <a:r>
              <a:rPr lang="fa-IR" sz="1800" b="1" baseline="-25000" dirty="0" smtClean="0">
                <a:cs typeface="Narkisim"/>
              </a:rPr>
              <a:t> </a:t>
            </a:r>
            <a:r>
              <a:rPr lang="fa-IR" sz="1800" b="1" dirty="0" smtClean="0">
                <a:cs typeface="Narkisim"/>
              </a:rPr>
              <a:t> رادیان می باشد.</a:t>
            </a:r>
            <a:endParaRPr lang="en-US" sz="1800" b="1" dirty="0"/>
          </a:p>
        </p:txBody>
      </p:sp>
      <p:pic>
        <p:nvPicPr>
          <p:cNvPr id="7171" name="Picture 3" descr="E:\c05310.jpg"/>
          <p:cNvPicPr>
            <a:picLocks noChangeAspect="1" noChangeArrowheads="1"/>
          </p:cNvPicPr>
          <p:nvPr/>
        </p:nvPicPr>
        <p:blipFill>
          <a:blip r:embed="rId3"/>
          <a:srcRect/>
          <a:stretch>
            <a:fillRect/>
          </a:stretch>
        </p:blipFill>
        <p:spPr bwMode="auto">
          <a:xfrm>
            <a:off x="304800" y="1981200"/>
            <a:ext cx="3826982" cy="2590800"/>
          </a:xfrm>
          <a:prstGeom prst="rect">
            <a:avLst/>
          </a:prstGeom>
          <a:noFill/>
        </p:spPr>
      </p:pic>
      <p:graphicFrame>
        <p:nvGraphicFramePr>
          <p:cNvPr id="7" name="Content Placeholder 6"/>
          <p:cNvGraphicFramePr>
            <a:graphicFrameLocks noChangeAspect="1"/>
          </p:cNvGraphicFramePr>
          <p:nvPr>
            <p:ph sz="half" idx="1"/>
          </p:nvPr>
        </p:nvGraphicFramePr>
        <p:xfrm>
          <a:off x="5029200" y="1524000"/>
          <a:ext cx="1066800" cy="623977"/>
        </p:xfrm>
        <a:graphic>
          <a:graphicData uri="http://schemas.openxmlformats.org/presentationml/2006/ole">
            <p:oleObj spid="_x0000_s1026" name="Equation" r:id="rId4" imgW="672840" imgH="393480" progId="Equation.3">
              <p:embed/>
            </p:oleObj>
          </a:graphicData>
        </a:graphic>
      </p:graphicFrame>
      <p:graphicFrame>
        <p:nvGraphicFramePr>
          <p:cNvPr id="8" name="Object 7"/>
          <p:cNvGraphicFramePr>
            <a:graphicFrameLocks noChangeAspect="1"/>
          </p:cNvGraphicFramePr>
          <p:nvPr/>
        </p:nvGraphicFramePr>
        <p:xfrm>
          <a:off x="4953000" y="3276600"/>
          <a:ext cx="990600" cy="548368"/>
        </p:xfrm>
        <a:graphic>
          <a:graphicData uri="http://schemas.openxmlformats.org/presentationml/2006/ole">
            <p:oleObj spid="_x0000_s1027" name="Equation" r:id="rId5" imgW="711000" imgH="39348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146" name="Picture 2" descr="E:\moon1sm.gif"/>
          <p:cNvPicPr>
            <a:picLocks noGrp="1" noChangeAspect="1" noChangeArrowheads="1"/>
          </p:cNvPicPr>
          <p:nvPr>
            <p:ph idx="1"/>
          </p:nvPr>
        </p:nvPicPr>
        <p:blipFill>
          <a:blip r:embed="rId2"/>
          <a:srcRect/>
          <a:stretch>
            <a:fillRect/>
          </a:stretch>
        </p:blipFill>
        <p:spPr bwMode="auto">
          <a:xfrm>
            <a:off x="1770721" y="1066800"/>
            <a:ext cx="5468279" cy="5306586"/>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rtl="1"/>
            <a:r>
              <a:rPr lang="fa-IR" sz="2400" b="1" dirty="0" smtClean="0">
                <a:solidFill>
                  <a:srgbClr val="FF0000"/>
                </a:solidFill>
              </a:rPr>
              <a:t>دهانه ی برخوردی تیکو-قطر</a:t>
            </a:r>
            <a:r>
              <a:rPr lang="en-US" sz="2400" b="1" dirty="0" smtClean="0">
                <a:solidFill>
                  <a:srgbClr val="FF0000"/>
                </a:solidFill>
              </a:rPr>
              <a:t>85km</a:t>
            </a:r>
            <a:r>
              <a:rPr lang="fa-IR" sz="2400" b="1" dirty="0" smtClean="0">
                <a:solidFill>
                  <a:srgbClr val="FF0000"/>
                </a:solidFill>
              </a:rPr>
              <a:t> و عمق </a:t>
            </a:r>
            <a:r>
              <a:rPr lang="en-US" sz="2400" b="1" dirty="0" smtClean="0">
                <a:solidFill>
                  <a:srgbClr val="FF0000"/>
                </a:solidFill>
              </a:rPr>
              <a:t>4.5km</a:t>
            </a:r>
            <a:endParaRPr lang="en-US" sz="2400" b="1" dirty="0">
              <a:solidFill>
                <a:srgbClr val="FF0000"/>
              </a:solidFill>
            </a:endParaRPr>
          </a:p>
        </p:txBody>
      </p:sp>
      <p:pic>
        <p:nvPicPr>
          <p:cNvPr id="1026" name="Picture 2" descr="E:\Tycho_Crater.jpg"/>
          <p:cNvPicPr>
            <a:picLocks noGrp="1" noChangeAspect="1" noChangeArrowheads="1"/>
          </p:cNvPicPr>
          <p:nvPr>
            <p:ph idx="1"/>
          </p:nvPr>
        </p:nvPicPr>
        <p:blipFill>
          <a:blip r:embed="rId2" cstate="print"/>
          <a:srcRect/>
          <a:stretch>
            <a:fillRect/>
          </a:stretch>
        </p:blipFill>
        <p:spPr bwMode="auto">
          <a:xfrm>
            <a:off x="613186" y="1143000"/>
            <a:ext cx="7917628" cy="5257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2050" name="Picture 2" descr="E:\Tycho_crater_on_the_Moon.jpg"/>
          <p:cNvPicPr>
            <a:picLocks noGrp="1" noChangeAspect="1" noChangeArrowheads="1"/>
          </p:cNvPicPr>
          <p:nvPr>
            <p:ph sz="half" idx="1"/>
          </p:nvPr>
        </p:nvPicPr>
        <p:blipFill>
          <a:blip r:embed="rId2"/>
          <a:stretch>
            <a:fillRect/>
          </a:stretch>
        </p:blipFill>
        <p:spPr bwMode="auto">
          <a:xfrm>
            <a:off x="2209800" y="914400"/>
            <a:ext cx="4724400" cy="5105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E:\Tycho_Crater_Panorama.jpg"/>
          <p:cNvPicPr>
            <a:picLocks noGrp="1" noChangeAspect="1" noChangeArrowheads="1"/>
          </p:cNvPicPr>
          <p:nvPr>
            <p:ph idx="1"/>
          </p:nvPr>
        </p:nvPicPr>
        <p:blipFill>
          <a:blip r:embed="rId2"/>
          <a:srcRect/>
          <a:stretch>
            <a:fillRect/>
          </a:stretch>
        </p:blipFill>
        <p:spPr bwMode="auto">
          <a:xfrm>
            <a:off x="457200" y="685800"/>
            <a:ext cx="8077199" cy="5334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E:\Picture 004.jpg"/>
          <p:cNvPicPr>
            <a:picLocks noGrp="1" noChangeAspect="1" noChangeArrowheads="1"/>
          </p:cNvPicPr>
          <p:nvPr>
            <p:ph idx="1"/>
          </p:nvPr>
        </p:nvPicPr>
        <p:blipFill>
          <a:blip r:embed="rId2"/>
          <a:srcRect l="7929" t="2859" r="17318" b="31480"/>
          <a:stretch>
            <a:fillRect/>
          </a:stretch>
        </p:blipFill>
        <p:spPr bwMode="auto">
          <a:xfrm rot="5400000">
            <a:off x="1762369" y="-162169"/>
            <a:ext cx="5619260" cy="6857999"/>
          </a:xfrm>
          <a:prstGeom prst="rect">
            <a:avLst/>
          </a:prstGeom>
          <a:noFill/>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E:\Picture 005.jpg"/>
          <p:cNvPicPr>
            <a:picLocks noGrp="1" noChangeAspect="1" noChangeArrowheads="1"/>
          </p:cNvPicPr>
          <p:nvPr>
            <p:ph idx="1"/>
          </p:nvPr>
        </p:nvPicPr>
        <p:blipFill>
          <a:blip r:embed="rId2"/>
          <a:srcRect l="36816" t="8418" r="12646" b="9085"/>
          <a:stretch>
            <a:fillRect/>
          </a:stretch>
        </p:blipFill>
        <p:spPr bwMode="auto">
          <a:xfrm>
            <a:off x="3200400" y="33130"/>
            <a:ext cx="3048000" cy="65200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مشاهده ی وضعیت تاریکی و روشنایی ماه در طی چرخش</a:t>
            </a:r>
          </a:p>
          <a:p>
            <a:pPr algn="r" rtl="1"/>
            <a:endParaRPr lang="fa-IR" dirty="0" smtClean="0"/>
          </a:p>
          <a:p>
            <a:pPr algn="r" rtl="1">
              <a:buNone/>
            </a:pPr>
            <a:endParaRPr lang="fa-IR" dirty="0" smtClean="0"/>
          </a:p>
          <a:p>
            <a:pPr algn="r" rtl="1"/>
            <a:endParaRPr lang="fa-IR" dirty="0" smtClean="0"/>
          </a:p>
          <a:p>
            <a:pPr algn="r" rtl="1"/>
            <a:r>
              <a:rPr lang="fa-IR" dirty="0" smtClean="0"/>
              <a:t>مشاهده ی چرخش هم زمان ماه و زمین به دور خورشید </a:t>
            </a:r>
            <a:endParaRPr lang="en-US" dirty="0"/>
          </a:p>
        </p:txBody>
      </p:sp>
      <p:graphicFrame>
        <p:nvGraphicFramePr>
          <p:cNvPr id="37890" name="Object 2">
            <a:hlinkClick r:id="rId4" action="ppaction://hlinkfile">
              <a:snd r:embed="rId3" name="ding.wav"/>
            </a:hlinkClick>
          </p:cNvPr>
          <p:cNvGraphicFramePr>
            <a:graphicFrameLocks noChangeAspect="1"/>
          </p:cNvGraphicFramePr>
          <p:nvPr/>
        </p:nvGraphicFramePr>
        <p:xfrm>
          <a:off x="3733800" y="2362200"/>
          <a:ext cx="1398494" cy="914400"/>
        </p:xfrm>
        <a:graphic>
          <a:graphicData uri="http://schemas.openxmlformats.org/presentationml/2006/ole">
            <p:oleObj spid="_x0000_s37890" name="Package" r:id="rId5" imgW="743040" imgH="485640" progId="Package">
              <p:embed/>
            </p:oleObj>
          </a:graphicData>
        </a:graphic>
      </p:graphicFrame>
      <p:graphicFrame>
        <p:nvGraphicFramePr>
          <p:cNvPr id="37893" name="Object 5">
            <a:hlinkClick r:id="rId6" action="ppaction://hlinkfile" highlightClick="1">
              <a:snd r:embed="rId3" name="ding.wav"/>
            </a:hlinkClick>
          </p:cNvPr>
          <p:cNvGraphicFramePr>
            <a:graphicFrameLocks noChangeAspect="1"/>
          </p:cNvGraphicFramePr>
          <p:nvPr/>
        </p:nvGraphicFramePr>
        <p:xfrm>
          <a:off x="3352800" y="4572000"/>
          <a:ext cx="2438400" cy="2034540"/>
        </p:xfrm>
        <a:graphic>
          <a:graphicData uri="http://schemas.openxmlformats.org/presentationml/2006/ole">
            <p:oleObj spid="_x0000_s37893" name="Video Clip" r:id="rId7" imgW="3048426" imgH="2542857" progId="AVIFile">
              <p:embed/>
            </p:oleObj>
          </a:graphicData>
        </a:graphic>
      </p:graphicFrame>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decel="50000" fill="hold">
                                          <p:stCondLst>
                                            <p:cond delay="0"/>
                                          </p:stCondLst>
                                        </p:cTn>
                                        <p:tgtEl>
                                          <p:spTgt spid="378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78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7890"/>
                                        </p:tgtEl>
                                        <p:attrNameLst>
                                          <p:attrName>ppt_w</p:attrName>
                                        </p:attrNameLst>
                                      </p:cBhvr>
                                      <p:tavLst>
                                        <p:tav tm="0">
                                          <p:val>
                                            <p:strVal val="#ppt_w*.05"/>
                                          </p:val>
                                        </p:tav>
                                        <p:tav tm="100000">
                                          <p:val>
                                            <p:strVal val="#ppt_w"/>
                                          </p:val>
                                        </p:tav>
                                      </p:tavLst>
                                    </p:anim>
                                    <p:anim calcmode="lin" valueType="num">
                                      <p:cBhvr>
                                        <p:cTn id="10" dur="1000" fill="hold"/>
                                        <p:tgtEl>
                                          <p:spTgt spid="378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78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78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78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2587</TotalTime>
  <Words>2596</Words>
  <Application>Microsoft Office PowerPoint</Application>
  <PresentationFormat>On-screen Show (4:3)</PresentationFormat>
  <Paragraphs>108</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23</vt:i4>
      </vt:variant>
    </vt:vector>
  </HeadingPairs>
  <TitlesOfParts>
    <vt:vector size="27" baseType="lpstr">
      <vt:lpstr>Office Theme</vt:lpstr>
      <vt:lpstr>Package</vt:lpstr>
      <vt:lpstr>Video Clip</vt:lpstr>
      <vt:lpstr>Equation</vt:lpstr>
      <vt:lpstr>ماه - Moon</vt:lpstr>
      <vt:lpstr>Slide 2</vt:lpstr>
      <vt:lpstr>Slide 3</vt:lpstr>
      <vt:lpstr>دهانه ی برخوردی تیکو-قطر85km و عمق 4.5km</vt:lpstr>
      <vt:lpstr>Slide 5</vt:lpstr>
      <vt:lpstr>Slide 6</vt:lpstr>
      <vt:lpstr>Slide 7</vt:lpstr>
      <vt:lpstr>Slide 8</vt:lpstr>
      <vt:lpstr>Slide 9</vt:lpstr>
      <vt:lpstr>کلیات </vt:lpstr>
      <vt:lpstr>ساختمان درونی ماه </vt:lpstr>
      <vt:lpstr>Slide 12</vt:lpstr>
      <vt:lpstr>Slide 13</vt:lpstr>
      <vt:lpstr>نقشه ی سطح ماه</vt:lpstr>
      <vt:lpstr>ترکیب شیمیایی و سنگهای تشکیل دهنده</vt:lpstr>
      <vt:lpstr>سازوکار تشکیل پوسته ی ماه</vt:lpstr>
      <vt:lpstr>گردش ماه به دور زمین</vt:lpstr>
      <vt:lpstr>فازهای حرکتی ماه(اهله ی ماه)-Moon Crescents</vt:lpstr>
      <vt:lpstr>Slide 19</vt:lpstr>
      <vt:lpstr>Slide 20</vt:lpstr>
      <vt:lpstr>جزر و مد ( Tides)  </vt:lpstr>
      <vt:lpstr>Slide 22</vt:lpstr>
      <vt:lpstr>پارالاکس -Parallax</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Emertat</cp:lastModifiedBy>
  <cp:revision>292</cp:revision>
  <dcterms:created xsi:type="dcterms:W3CDTF">2006-08-16T00:00:00Z</dcterms:created>
  <dcterms:modified xsi:type="dcterms:W3CDTF">2010-02-06T17:32:49Z</dcterms:modified>
</cp:coreProperties>
</file>